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62" r:id="rId2"/>
    <p:sldId id="423" r:id="rId3"/>
    <p:sldId id="365" r:id="rId4"/>
    <p:sldId id="366" r:id="rId5"/>
    <p:sldId id="422" r:id="rId6"/>
    <p:sldId id="368" r:id="rId7"/>
    <p:sldId id="369" r:id="rId8"/>
    <p:sldId id="370" r:id="rId9"/>
    <p:sldId id="421" r:id="rId10"/>
    <p:sldId id="409" r:id="rId11"/>
    <p:sldId id="410" r:id="rId12"/>
    <p:sldId id="417" r:id="rId13"/>
    <p:sldId id="377" r:id="rId14"/>
    <p:sldId id="380" r:id="rId15"/>
    <p:sldId id="408" r:id="rId16"/>
    <p:sldId id="415" r:id="rId17"/>
    <p:sldId id="411" r:id="rId18"/>
    <p:sldId id="419" r:id="rId19"/>
    <p:sldId id="413" r:id="rId20"/>
    <p:sldId id="414" r:id="rId21"/>
    <p:sldId id="428" r:id="rId22"/>
    <p:sldId id="420" r:id="rId23"/>
    <p:sldId id="424" r:id="rId24"/>
    <p:sldId id="429" r:id="rId25"/>
    <p:sldId id="426" r:id="rId26"/>
    <p:sldId id="269" r:id="rId27"/>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A301"/>
    <a:srgbClr val="F7901E"/>
    <a:srgbClr val="3B5998"/>
    <a:srgbClr val="99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87922" autoAdjust="0"/>
  </p:normalViewPr>
  <p:slideViewPr>
    <p:cSldViewPr>
      <p:cViewPr varScale="1">
        <p:scale>
          <a:sx n="57" d="100"/>
          <a:sy n="57" d="100"/>
        </p:scale>
        <p:origin x="146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58" y="-108"/>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2490CF1F-D808-4006-BCA0-BD04941FC61C}" type="datetimeFigureOut">
              <a:rPr lang="en-US"/>
              <a:pPr>
                <a:defRPr/>
              </a:pPr>
              <a:t>9/22/2020</a:t>
            </a:fld>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B3489009-DF07-4672-B9E0-031F88B69FE6}" type="slidenum">
              <a:rPr lang="en-US" altLang="en-US"/>
              <a:pPr>
                <a:defRPr/>
              </a:pPr>
              <a:t>‹#›</a:t>
            </a:fld>
            <a:endParaRPr lang="en-US" altLang="en-US"/>
          </a:p>
        </p:txBody>
      </p:sp>
    </p:spTree>
    <p:extLst>
      <p:ext uri="{BB962C8B-B14F-4D97-AF65-F5344CB8AC3E}">
        <p14:creationId xmlns:p14="http://schemas.microsoft.com/office/powerpoint/2010/main" val="17239554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97EF013-7642-42E4-8DE1-D5AB623C2D3C}" type="datetimeFigureOut">
              <a:rPr lang="en-US"/>
              <a:pPr>
                <a:defRPr/>
              </a:pPr>
              <a:t>9/22/2020</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06BF3C8A-5335-4C6A-A219-2E58303CD94C}" type="slidenum">
              <a:rPr lang="en-US" altLang="en-US"/>
              <a:pPr>
                <a:defRPr/>
              </a:pPr>
              <a:t>‹#›</a:t>
            </a:fld>
            <a:endParaRPr lang="en-US" altLang="en-US"/>
          </a:p>
        </p:txBody>
      </p:sp>
    </p:spTree>
    <p:extLst>
      <p:ext uri="{BB962C8B-B14F-4D97-AF65-F5344CB8AC3E}">
        <p14:creationId xmlns:p14="http://schemas.microsoft.com/office/powerpoint/2010/main" val="224730947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260995-F093-4B3E-91FD-53FBE0BCCF15}" type="slidenum">
              <a:rPr lang="en-US"/>
              <a:pPr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vi-VN" altLang="en-US" smtClean="0">
              <a:latin typeface="Calibri" pitchFamily="34" charset="0"/>
            </a:endParaRPr>
          </a:p>
        </p:txBody>
      </p:sp>
      <p:sp>
        <p:nvSpPr>
          <p:cNvPr id="38916" name="Slide Number Placeholder 3"/>
          <p:cNvSpPr>
            <a:spLocks noGrp="1"/>
          </p:cNvSpPr>
          <p:nvPr>
            <p:ph type="sldNum" sz="quarter" idx="5"/>
          </p:nvPr>
        </p:nvSpPr>
        <p:spPr bwMode="auto">
          <a:noFill/>
          <a:ln>
            <a:miter lim="800000"/>
            <a:headEnd/>
            <a:tailEnd/>
          </a:ln>
        </p:spPr>
        <p:txBody>
          <a:bodyPr/>
          <a:lstStyle/>
          <a:p>
            <a:fld id="{2F7C6381-9957-4E7A-9563-D44E685F80D1}" type="slidenum">
              <a:rPr lang="en-US" altLang="en-US" smtClean="0"/>
              <a:pPr/>
              <a:t>4</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vi-VN" altLang="en-US" smtClean="0">
              <a:latin typeface="Calibri" pitchFamily="34" charset="0"/>
            </a:endParaRPr>
          </a:p>
        </p:txBody>
      </p:sp>
      <p:sp>
        <p:nvSpPr>
          <p:cNvPr id="41988" name="Slide Number Placeholder 3"/>
          <p:cNvSpPr>
            <a:spLocks noGrp="1"/>
          </p:cNvSpPr>
          <p:nvPr>
            <p:ph type="sldNum" sz="quarter" idx="5"/>
          </p:nvPr>
        </p:nvSpPr>
        <p:spPr bwMode="auto">
          <a:noFill/>
          <a:ln>
            <a:miter lim="800000"/>
            <a:headEnd/>
            <a:tailEnd/>
          </a:ln>
        </p:spPr>
        <p:txBody>
          <a:bodyPr/>
          <a:lstStyle/>
          <a:p>
            <a:fld id="{D5A4FB00-7A0E-4DB7-8A21-998FBABC7F3E}" type="slidenum">
              <a:rPr lang="en-US" altLang="en-US" smtClean="0"/>
              <a:pPr/>
              <a:t>26</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2016. All Right Reserved</a:t>
            </a:r>
          </a:p>
        </p:txBody>
      </p:sp>
      <p:sp>
        <p:nvSpPr>
          <p:cNvPr id="5" name="Footer Placeholder 4"/>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6" name="Slide Number Placeholder 5"/>
          <p:cNvSpPr>
            <a:spLocks noGrp="1"/>
          </p:cNvSpPr>
          <p:nvPr>
            <p:ph type="sldNum" sz="quarter" idx="12"/>
          </p:nvPr>
        </p:nvSpPr>
        <p:spPr/>
        <p:txBody>
          <a:bodyPr/>
          <a:lstStyle>
            <a:lvl1pPr>
              <a:defRPr/>
            </a:lvl1pPr>
          </a:lstStyle>
          <a:p>
            <a:pPr>
              <a:defRPr/>
            </a:pPr>
            <a:fld id="{B19813AD-6AB7-4B45-990C-7FF6FC4B486B}"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5" name="Footer Placeholder 4"/>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6" name="Slide Number Placeholder 5"/>
          <p:cNvSpPr>
            <a:spLocks noGrp="1"/>
          </p:cNvSpPr>
          <p:nvPr>
            <p:ph type="sldNum" sz="quarter" idx="12"/>
          </p:nvPr>
        </p:nvSpPr>
        <p:spPr/>
        <p:txBody>
          <a:bodyPr/>
          <a:lstStyle>
            <a:lvl1pPr>
              <a:defRPr/>
            </a:lvl1pPr>
          </a:lstStyle>
          <a:p>
            <a:pPr>
              <a:defRPr/>
            </a:pPr>
            <a:fld id="{057787EF-6026-41A2-819F-4BE8553CC189}"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©VNTA 2018. All Right Reserved</a:t>
            </a:r>
          </a:p>
        </p:txBody>
      </p:sp>
      <p:sp>
        <p:nvSpPr>
          <p:cNvPr id="5" name="Footer Placeholder 4"/>
          <p:cNvSpPr>
            <a:spLocks noGrp="1"/>
          </p:cNvSpPr>
          <p:nvPr>
            <p:ph type="ftr" sz="quarter" idx="11"/>
          </p:nvPr>
        </p:nvSpPr>
        <p:spPr/>
        <p:txBody>
          <a:bodyPr/>
          <a:lstStyle>
            <a:lvl1pPr>
              <a:defRPr/>
            </a:lvl1pPr>
          </a:lstStyle>
          <a:p>
            <a:pPr>
              <a:defRPr/>
            </a:pPr>
            <a:r>
              <a:rPr lang="en-US"/>
              <a:t>www.vnta.gov.vn</a:t>
            </a:r>
          </a:p>
        </p:txBody>
      </p:sp>
      <p:sp>
        <p:nvSpPr>
          <p:cNvPr id="6" name="Slide Number Placeholder 5"/>
          <p:cNvSpPr>
            <a:spLocks noGrp="1"/>
          </p:cNvSpPr>
          <p:nvPr>
            <p:ph type="sldNum" sz="quarter" idx="12"/>
          </p:nvPr>
        </p:nvSpPr>
        <p:spPr/>
        <p:txBody>
          <a:bodyPr/>
          <a:lstStyle>
            <a:lvl1pPr>
              <a:defRPr/>
            </a:lvl1pPr>
          </a:lstStyle>
          <a:p>
            <a:pPr>
              <a:defRPr/>
            </a:pPr>
            <a:fld id="{7BA98426-ED23-4DF8-8BBA-6DE1A72503DC}"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5" name="Footer Placeholder 4"/>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6" name="Slide Number Placeholder 5"/>
          <p:cNvSpPr>
            <a:spLocks noGrp="1"/>
          </p:cNvSpPr>
          <p:nvPr>
            <p:ph type="sldNum" sz="quarter" idx="12"/>
          </p:nvPr>
        </p:nvSpPr>
        <p:spPr/>
        <p:txBody>
          <a:bodyPr/>
          <a:lstStyle>
            <a:lvl1pPr>
              <a:defRPr/>
            </a:lvl1pPr>
          </a:lstStyle>
          <a:p>
            <a:pPr>
              <a:defRPr/>
            </a:pPr>
            <a:fld id="{1909794F-66F2-41E2-9FAE-9F70627505E0}"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5" name="Footer Placeholder 4"/>
          <p:cNvSpPr>
            <a:spLocks noGrp="1"/>
          </p:cNvSpPr>
          <p:nvPr>
            <p:ph type="ftr" sz="quarter" idx="11"/>
          </p:nvPr>
        </p:nvSpPr>
        <p:spPr>
          <a:xfrm>
            <a:off x="4022725" y="6477000"/>
            <a:ext cx="1828800" cy="365125"/>
          </a:xfrm>
        </p:spPr>
        <p:txBody>
          <a:bodyPr/>
          <a:lstStyle>
            <a:lvl1pPr>
              <a:defRPr>
                <a:latin typeface="Times New Roman" pitchFamily="18" charset="0"/>
                <a:cs typeface="Times New Roman" pitchFamily="18" charset="0"/>
              </a:defRPr>
            </a:lvl1pPr>
          </a:lstStyle>
          <a:p>
            <a:pPr>
              <a:defRPr/>
            </a:pPr>
            <a:r>
              <a:rPr lang="en-US"/>
              <a:t>www.vnta.gov.vn</a:t>
            </a:r>
          </a:p>
        </p:txBody>
      </p:sp>
      <p:sp>
        <p:nvSpPr>
          <p:cNvPr id="6" name="Slide Number Placeholder 5"/>
          <p:cNvSpPr>
            <a:spLocks noGrp="1"/>
          </p:cNvSpPr>
          <p:nvPr>
            <p:ph type="sldNum" sz="quarter" idx="12"/>
          </p:nvPr>
        </p:nvSpPr>
        <p:spPr>
          <a:xfrm>
            <a:off x="6553200" y="6477000"/>
            <a:ext cx="1828800" cy="365125"/>
          </a:xfrm>
        </p:spPr>
        <p:txBody>
          <a:bodyPr/>
          <a:lstStyle>
            <a:lvl1pPr>
              <a:defRPr/>
            </a:lvl1pPr>
          </a:lstStyle>
          <a:p>
            <a:pPr>
              <a:defRPr/>
            </a:pPr>
            <a:fld id="{3A83022E-A5A9-4C54-B0C7-F73F0800D968}"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6" name="Footer Placeholder 5"/>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7" name="Slide Number Placeholder 6"/>
          <p:cNvSpPr>
            <a:spLocks noGrp="1"/>
          </p:cNvSpPr>
          <p:nvPr>
            <p:ph type="sldNum" sz="quarter" idx="12"/>
          </p:nvPr>
        </p:nvSpPr>
        <p:spPr/>
        <p:txBody>
          <a:bodyPr/>
          <a:lstStyle>
            <a:lvl1pPr>
              <a:defRPr/>
            </a:lvl1pPr>
          </a:lstStyle>
          <a:p>
            <a:pPr>
              <a:defRPr/>
            </a:pPr>
            <a:fld id="{175CD959-D8FC-49E9-B27F-91E424871372}"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8" name="Footer Placeholder 7"/>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9" name="Slide Number Placeholder 8"/>
          <p:cNvSpPr>
            <a:spLocks noGrp="1"/>
          </p:cNvSpPr>
          <p:nvPr>
            <p:ph type="sldNum" sz="quarter" idx="12"/>
          </p:nvPr>
        </p:nvSpPr>
        <p:spPr/>
        <p:txBody>
          <a:bodyPr/>
          <a:lstStyle>
            <a:lvl1pPr>
              <a:defRPr/>
            </a:lvl1pPr>
          </a:lstStyle>
          <a:p>
            <a:pPr>
              <a:defRPr/>
            </a:pPr>
            <a:fld id="{5A4EE9C3-76DC-4678-B67A-5864799C5D53}"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4" name="Footer Placeholder 3"/>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5" name="Slide Number Placeholder 4"/>
          <p:cNvSpPr>
            <a:spLocks noGrp="1"/>
          </p:cNvSpPr>
          <p:nvPr>
            <p:ph type="sldNum" sz="quarter" idx="12"/>
          </p:nvPr>
        </p:nvSpPr>
        <p:spPr/>
        <p:txBody>
          <a:bodyPr/>
          <a:lstStyle>
            <a:lvl1pPr>
              <a:defRPr/>
            </a:lvl1pPr>
          </a:lstStyle>
          <a:p>
            <a:pPr>
              <a:defRPr/>
            </a:pPr>
            <a:fld id="{8360EAF3-65B1-47FD-8990-01BEE270EA0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©VNTA 2018. All Right Reserved</a:t>
            </a:r>
          </a:p>
        </p:txBody>
      </p:sp>
      <p:sp>
        <p:nvSpPr>
          <p:cNvPr id="3" name="Footer Placeholder 4"/>
          <p:cNvSpPr>
            <a:spLocks noGrp="1"/>
          </p:cNvSpPr>
          <p:nvPr>
            <p:ph type="ftr" sz="quarter" idx="11"/>
          </p:nvPr>
        </p:nvSpPr>
        <p:spPr/>
        <p:txBody>
          <a:bodyPr/>
          <a:lstStyle>
            <a:lvl1pPr>
              <a:defRPr/>
            </a:lvl1pPr>
          </a:lstStyle>
          <a:p>
            <a:pPr>
              <a:defRPr/>
            </a:pPr>
            <a:r>
              <a:rPr lang="en-US"/>
              <a:t>www.vnta.gov.vn</a:t>
            </a:r>
          </a:p>
        </p:txBody>
      </p:sp>
      <p:sp>
        <p:nvSpPr>
          <p:cNvPr id="4" name="Slide Number Placeholder 5"/>
          <p:cNvSpPr>
            <a:spLocks noGrp="1"/>
          </p:cNvSpPr>
          <p:nvPr>
            <p:ph type="sldNum" sz="quarter" idx="12"/>
          </p:nvPr>
        </p:nvSpPr>
        <p:spPr/>
        <p:txBody>
          <a:bodyPr/>
          <a:lstStyle>
            <a:lvl1pPr>
              <a:defRPr/>
            </a:lvl1pPr>
          </a:lstStyle>
          <a:p>
            <a:pPr>
              <a:defRPr/>
            </a:pPr>
            <a:fld id="{5E34D9BC-603D-47E5-A658-16554279D11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6" name="Footer Placeholder 5"/>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7" name="Slide Number Placeholder 6"/>
          <p:cNvSpPr>
            <a:spLocks noGrp="1"/>
          </p:cNvSpPr>
          <p:nvPr>
            <p:ph type="sldNum" sz="quarter" idx="12"/>
          </p:nvPr>
        </p:nvSpPr>
        <p:spPr/>
        <p:txBody>
          <a:bodyPr/>
          <a:lstStyle>
            <a:lvl1pPr>
              <a:defRPr/>
            </a:lvl1pPr>
          </a:lstStyle>
          <a:p>
            <a:pPr>
              <a:defRPr/>
            </a:pPr>
            <a:fld id="{13AA356E-9C24-4585-AF7A-49A168ACDD9B}"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492875"/>
            <a:ext cx="2651125" cy="365125"/>
          </a:xfrm>
        </p:spPr>
        <p:txBody>
          <a:bodyPr/>
          <a:lstStyle>
            <a:lvl1pPr>
              <a:defRPr>
                <a:latin typeface="Times New Roman" pitchFamily="18" charset="0"/>
                <a:cs typeface="Times New Roman" pitchFamily="18" charset="0"/>
              </a:defRPr>
            </a:lvl1pPr>
          </a:lstStyle>
          <a:p>
            <a:pPr>
              <a:defRPr/>
            </a:pPr>
            <a:r>
              <a:rPr lang="en-US"/>
              <a:t>©VNTA 2018. All Right Reserved</a:t>
            </a:r>
          </a:p>
        </p:txBody>
      </p:sp>
      <p:sp>
        <p:nvSpPr>
          <p:cNvPr id="6" name="Footer Placeholder 5"/>
          <p:cNvSpPr>
            <a:spLocks noGrp="1"/>
          </p:cNvSpPr>
          <p:nvPr>
            <p:ph type="ftr" sz="quarter" idx="11"/>
          </p:nvPr>
        </p:nvSpPr>
        <p:spPr/>
        <p:txBody>
          <a:bodyPr/>
          <a:lstStyle>
            <a:lvl1pPr>
              <a:defRPr>
                <a:latin typeface="Times New Roman" pitchFamily="18" charset="0"/>
                <a:cs typeface="Times New Roman" pitchFamily="18" charset="0"/>
              </a:defRPr>
            </a:lvl1pPr>
          </a:lstStyle>
          <a:p>
            <a:pPr>
              <a:defRPr/>
            </a:pPr>
            <a:r>
              <a:rPr lang="en-US"/>
              <a:t>www.vnta.gov.vn</a:t>
            </a:r>
          </a:p>
        </p:txBody>
      </p:sp>
      <p:sp>
        <p:nvSpPr>
          <p:cNvPr id="7" name="Slide Number Placeholder 6"/>
          <p:cNvSpPr>
            <a:spLocks noGrp="1"/>
          </p:cNvSpPr>
          <p:nvPr>
            <p:ph type="sldNum" sz="quarter" idx="12"/>
          </p:nvPr>
        </p:nvSpPr>
        <p:spPr/>
        <p:txBody>
          <a:bodyPr/>
          <a:lstStyle>
            <a:lvl1pPr>
              <a:defRPr/>
            </a:lvl1pPr>
          </a:lstStyle>
          <a:p>
            <a:pPr>
              <a:defRPr/>
            </a:pPr>
            <a:fld id="{A6F0B742-2DBC-4655-A385-D80E3108F453}"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492875"/>
            <a:ext cx="2560638"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Times New Roman" pitchFamily="18" charset="0"/>
                <a:cs typeface="Times New Roman" pitchFamily="18" charset="0"/>
              </a:defRPr>
            </a:lvl1pPr>
          </a:lstStyle>
          <a:p>
            <a:pPr>
              <a:defRPr/>
            </a:pPr>
            <a:r>
              <a:rPr lang="en-US"/>
              <a:t>©VNTA 2016. All Right Reserved</a:t>
            </a:r>
          </a:p>
        </p:txBody>
      </p:sp>
      <p:sp>
        <p:nvSpPr>
          <p:cNvPr id="5" name="Footer Placeholder 4"/>
          <p:cNvSpPr>
            <a:spLocks noGrp="1"/>
          </p:cNvSpPr>
          <p:nvPr>
            <p:ph type="ftr" sz="quarter" idx="3"/>
          </p:nvPr>
        </p:nvSpPr>
        <p:spPr>
          <a:xfrm>
            <a:off x="4022725" y="6492875"/>
            <a:ext cx="1828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Times New Roman" pitchFamily="18" charset="0"/>
                <a:cs typeface="Times New Roman" pitchFamily="18" charset="0"/>
              </a:defRPr>
            </a:lvl1pPr>
          </a:lstStyle>
          <a:p>
            <a:pPr>
              <a:defRPr/>
            </a:pPr>
            <a:r>
              <a:rPr lang="en-US"/>
              <a:t>www.vnta.gov.vn</a:t>
            </a:r>
          </a:p>
        </p:txBody>
      </p:sp>
      <p:sp>
        <p:nvSpPr>
          <p:cNvPr id="6" name="Slide Number Placeholder 5"/>
          <p:cNvSpPr>
            <a:spLocks noGrp="1"/>
          </p:cNvSpPr>
          <p:nvPr>
            <p:ph type="sldNum" sz="quarter" idx="4"/>
          </p:nvPr>
        </p:nvSpPr>
        <p:spPr>
          <a:xfrm>
            <a:off x="6553200" y="6492875"/>
            <a:ext cx="1828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Times New Roman" pitchFamily="18" charset="0"/>
                <a:cs typeface="Times New Roman" pitchFamily="18" charset="0"/>
              </a:defRPr>
            </a:lvl1pPr>
          </a:lstStyle>
          <a:p>
            <a:pPr>
              <a:defRPr/>
            </a:pPr>
            <a:fld id="{6A095780-AA90-43D4-A932-94F176195638}" type="slidenum">
              <a:rPr lang="en-US" altLang="en-US"/>
              <a:pPr>
                <a:defRPr/>
              </a:pPr>
              <a:t>‹#›</a:t>
            </a:fld>
            <a:endParaRPr lang="en-US" altLang="en-US"/>
          </a:p>
        </p:txBody>
      </p:sp>
      <p:graphicFrame>
        <p:nvGraphicFramePr>
          <p:cNvPr id="8" name="Table 7"/>
          <p:cNvGraphicFramePr>
            <a:graphicFrameLocks noGrp="1"/>
          </p:cNvGraphicFramePr>
          <p:nvPr userDrawn="1"/>
        </p:nvGraphicFramePr>
        <p:xfrm>
          <a:off x="0" y="6172201"/>
          <a:ext cx="9144000" cy="396241"/>
        </p:xfrm>
        <a:graphic>
          <a:graphicData uri="http://schemas.openxmlformats.org/drawingml/2006/table">
            <a:tbl>
              <a:tblPr firstRow="1" firstCol="1" bandRow="1">
                <a:tableStyleId>{5C22544A-7EE6-4342-B048-85BDC9FD1C3A}</a:tableStyleId>
              </a:tblPr>
              <a:tblGrid>
                <a:gridCol w="2101770">
                  <a:extLst>
                    <a:ext uri="{9D8B030D-6E8A-4147-A177-3AD203B41FA5}">
                      <a16:colId xmlns:a16="http://schemas.microsoft.com/office/drawing/2014/main" val="20000"/>
                    </a:ext>
                  </a:extLst>
                </a:gridCol>
                <a:gridCol w="2347410">
                  <a:extLst>
                    <a:ext uri="{9D8B030D-6E8A-4147-A177-3AD203B41FA5}">
                      <a16:colId xmlns:a16="http://schemas.microsoft.com/office/drawing/2014/main" val="20001"/>
                    </a:ext>
                  </a:extLst>
                </a:gridCol>
                <a:gridCol w="2347410">
                  <a:extLst>
                    <a:ext uri="{9D8B030D-6E8A-4147-A177-3AD203B41FA5}">
                      <a16:colId xmlns:a16="http://schemas.microsoft.com/office/drawing/2014/main" val="20002"/>
                    </a:ext>
                  </a:extLst>
                </a:gridCol>
                <a:gridCol w="2347410">
                  <a:extLst>
                    <a:ext uri="{9D8B030D-6E8A-4147-A177-3AD203B41FA5}">
                      <a16:colId xmlns:a16="http://schemas.microsoft.com/office/drawing/2014/main" val="20003"/>
                    </a:ext>
                  </a:extLst>
                </a:gridCol>
              </a:tblGrid>
              <a:tr h="396241">
                <a:tc>
                  <a:txBody>
                    <a:bodyPr/>
                    <a:lstStyle/>
                    <a:p>
                      <a:pPr algn="l">
                        <a:spcAft>
                          <a:spcPts val="0"/>
                        </a:spcAft>
                      </a:pPr>
                      <a:r>
                        <a:rPr lang="en-US" sz="1200">
                          <a:effectLst/>
                        </a:rPr>
                        <a:t> </a:t>
                      </a:r>
                      <a:r>
                        <a:rPr lang="en-US" sz="1200" smtClean="0">
                          <a:effectLst/>
                        </a:rPr>
                        <a:t>          </a:t>
                      </a:r>
                      <a:r>
                        <a:rPr lang="en-US" sz="2400"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VNTA</a:t>
                      </a:r>
                      <a:endParaRPr lang="en-US" sz="1200">
                        <a:solidFill>
                          <a:srgbClr val="000000"/>
                        </a:solidFill>
                        <a:effectLst/>
                        <a:latin typeface="Helvetica" panose="020B0500000000000000" pitchFamily="34" charset="0"/>
                        <a:ea typeface="Helvetica" panose="020B0500000000000000" pitchFamily="34" charset="0"/>
                      </a:endParaRPr>
                    </a:p>
                  </a:txBody>
                  <a:tcPr marL="68580" marR="68580" marT="0" marB="0" anchor="ctr">
                    <a:solidFill>
                      <a:srgbClr val="3B5998"/>
                    </a:solidFill>
                  </a:tcPr>
                </a:tc>
                <a:tc>
                  <a:txBody>
                    <a:bodyPr/>
                    <a:lstStyle/>
                    <a:p>
                      <a:pPr algn="just">
                        <a:spcAft>
                          <a:spcPts val="0"/>
                        </a:spcAft>
                      </a:pPr>
                      <a:r>
                        <a:rPr lang="en-US" sz="1200">
                          <a:effectLst/>
                        </a:rPr>
                        <a:t> </a:t>
                      </a:r>
                      <a:endParaRPr lang="en-US" sz="1100">
                        <a:solidFill>
                          <a:srgbClr val="000000"/>
                        </a:solidFill>
                        <a:effectLst/>
                        <a:latin typeface="Helvetica" panose="020B0500000000000000" pitchFamily="34" charset="0"/>
                        <a:ea typeface="Helvetica" panose="020B0500000000000000" pitchFamily="34" charset="0"/>
                      </a:endParaRPr>
                    </a:p>
                  </a:txBody>
                  <a:tcPr marL="68580" marR="68580" marT="0" marB="0" anchor="ctr">
                    <a:solidFill>
                      <a:srgbClr val="F7901E"/>
                    </a:solidFill>
                  </a:tcPr>
                </a:tc>
                <a:tc>
                  <a:txBody>
                    <a:bodyPr/>
                    <a:lstStyle/>
                    <a:p>
                      <a:pPr algn="just">
                        <a:spcAft>
                          <a:spcPts val="0"/>
                        </a:spcAft>
                      </a:pPr>
                      <a:r>
                        <a:rPr lang="en-US" sz="1200">
                          <a:effectLst/>
                        </a:rPr>
                        <a:t> </a:t>
                      </a:r>
                      <a:endParaRPr lang="en-US" sz="1100">
                        <a:solidFill>
                          <a:srgbClr val="000000"/>
                        </a:solidFill>
                        <a:effectLst/>
                        <a:latin typeface="Helvetica" panose="020B0500000000000000" pitchFamily="34" charset="0"/>
                        <a:ea typeface="Helvetica" panose="020B0500000000000000" pitchFamily="34" charset="0"/>
                      </a:endParaRPr>
                    </a:p>
                  </a:txBody>
                  <a:tcPr marL="68580" marR="68580" marT="0" marB="0" anchor="ctr">
                    <a:solidFill>
                      <a:srgbClr val="999966"/>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400"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VNTA</a:t>
                      </a:r>
                      <a:r>
                        <a:rPr lang="en-US" sz="1600"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1600">
                          <a:effectLst/>
                        </a:rPr>
                        <a:t> </a:t>
                      </a:r>
                      <a:endParaRPr lang="en-US" sz="1000">
                        <a:effectLst/>
                        <a:latin typeface="Times New Roman" panose="02020603050405020304" pitchFamily="18" charset="0"/>
                        <a:ea typeface="Times New Roman" panose="02020603050405020304" pitchFamily="18" charset="0"/>
                      </a:endParaRPr>
                    </a:p>
                  </a:txBody>
                  <a:tcPr marL="68580" marR="68580" marT="0" marB="0" anchor="ctr">
                    <a:solidFill>
                      <a:srgbClr val="A3A301"/>
                    </a:solidFill>
                  </a:tcPr>
                </a:tc>
                <a:extLst>
                  <a:ext uri="{0D108BD9-81ED-4DB2-BD59-A6C34878D82A}">
                    <a16:rowId xmlns:a16="http://schemas.microsoft.com/office/drawing/2014/main" val="10000"/>
                  </a:ext>
                </a:extLst>
              </a:tr>
            </a:tbl>
          </a:graphicData>
        </a:graphic>
      </p:graphicFrame>
    </p:spTree>
  </p:cSld>
  <p:clrMap bg1="lt1" tx1="dk1" bg2="lt2" tx2="dk2" accent1="accent1" accent2="accent2" accent3="accent3" accent4="accent4" accent5="accent5" accent6="accent6" hlink="hlink" folHlink="folHlink"/>
  <p:sldLayoutIdLst>
    <p:sldLayoutId id="2147484335" r:id="rId1"/>
    <p:sldLayoutId id="2147484336" r:id="rId2"/>
    <p:sldLayoutId id="2147484337" r:id="rId3"/>
    <p:sldLayoutId id="2147484338" r:id="rId4"/>
    <p:sldLayoutId id="2147484339" r:id="rId5"/>
    <p:sldLayoutId id="2147484340" r:id="rId6"/>
    <p:sldLayoutId id="2147484341" r:id="rId7"/>
    <p:sldLayoutId id="2147484342" r:id="rId8"/>
    <p:sldLayoutId id="2147484343" r:id="rId9"/>
    <p:sldLayoutId id="2147484344" r:id="rId10"/>
    <p:sldLayoutId id="2147484345"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p:cNvSpPr>
            <a:spLocks noGrp="1"/>
          </p:cNvSpPr>
          <p:nvPr>
            <p:ph type="subTitle" idx="1"/>
          </p:nvPr>
        </p:nvSpPr>
        <p:spPr>
          <a:xfrm>
            <a:off x="3836307" y="4579258"/>
            <a:ext cx="5079093" cy="1143000"/>
          </a:xfrm>
        </p:spPr>
        <p:txBody>
          <a:bodyPr/>
          <a:lstStyle/>
          <a:p>
            <a:pPr marL="0" indent="0" eaLnBrk="1" hangingPunct="1">
              <a:buFont typeface="Arial" charset="0"/>
              <a:buNone/>
            </a:pPr>
            <a:r>
              <a:rPr lang="en-US" altLang="en-US" sz="2000" smtClean="0">
                <a:latin typeface="+mj-lt"/>
                <a:cs typeface="Times New Roman" pitchFamily="18" charset="0"/>
              </a:rPr>
              <a:t>ThS. Giang Văn Thắng</a:t>
            </a:r>
          </a:p>
          <a:p>
            <a:pPr marL="0" indent="0" eaLnBrk="1" hangingPunct="1">
              <a:buFont typeface="Arial" charset="0"/>
              <a:buNone/>
            </a:pPr>
            <a:r>
              <a:rPr lang="en-US" altLang="en-US" sz="2000" smtClean="0">
                <a:latin typeface="+mj-lt"/>
                <a:cs typeface="Times New Roman" pitchFamily="18" charset="0"/>
              </a:rPr>
              <a:t>Trưởng phòng Cơ sở hạ tầng và Kết nối </a:t>
            </a:r>
          </a:p>
          <a:p>
            <a:pPr marL="0" indent="0" eaLnBrk="1" hangingPunct="1">
              <a:buFont typeface="Arial" charset="0"/>
              <a:buNone/>
            </a:pPr>
            <a:r>
              <a:rPr lang="en-US" altLang="en-US" sz="2000" smtClean="0">
                <a:latin typeface="+mj-lt"/>
                <a:cs typeface="Times New Roman" pitchFamily="18" charset="0"/>
              </a:rPr>
              <a:t>Cục Viễn thông – Bộ Thông tin và Truyền thông  </a:t>
            </a:r>
          </a:p>
        </p:txBody>
      </p:sp>
      <p:pic>
        <p:nvPicPr>
          <p:cNvPr id="8195" name="Picture 2" descr="F:\Work\Luu\Mau Template Powerpoint\template bann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630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0" y="152400"/>
            <a:ext cx="9144000" cy="400110"/>
          </a:xfrm>
          <a:prstGeom prst="rect">
            <a:avLst/>
          </a:prstGeom>
        </p:spPr>
        <p:txBody>
          <a:bodyPr>
            <a:spAutoFit/>
          </a:bodyPr>
          <a:lstStyle/>
          <a:p>
            <a:pPr algn="ctr" fontAlgn="auto">
              <a:spcBef>
                <a:spcPts val="0"/>
              </a:spcBef>
              <a:spcAft>
                <a:spcPts val="0"/>
              </a:spcAft>
              <a:defRPr/>
            </a:pPr>
            <a:r>
              <a:rPr lang="en-US" sz="2000" b="1" spc="300">
                <a:ln w="11430" cmpd="sng">
                  <a:solidFill>
                    <a:schemeClr val="accent1">
                      <a:tint val="10000"/>
                    </a:schemeClr>
                  </a:solidFill>
                  <a:prstDash val="solid"/>
                  <a:miter lim="800000"/>
                </a:ln>
                <a:solidFill>
                  <a:schemeClr val="bg1"/>
                </a:solidFill>
                <a:effectLst>
                  <a:glow rad="45500">
                    <a:schemeClr val="accent1">
                      <a:satMod val="220000"/>
                      <a:alpha val="35000"/>
                    </a:schemeClr>
                  </a:glow>
                </a:effectLst>
                <a:latin typeface="Times New Roman" pitchFamily="18" charset="0"/>
                <a:cs typeface="Times New Roman" pitchFamily="18" charset="0"/>
              </a:rPr>
              <a:t>BỘ THÔNG TIN VÀ TRUYỀN THÔNG</a:t>
            </a:r>
          </a:p>
        </p:txBody>
      </p:sp>
      <p:sp>
        <p:nvSpPr>
          <p:cNvPr id="14" name="TextBox 13"/>
          <p:cNvSpPr txBox="1"/>
          <p:nvPr/>
        </p:nvSpPr>
        <p:spPr>
          <a:xfrm>
            <a:off x="1295400" y="533400"/>
            <a:ext cx="6553200" cy="461665"/>
          </a:xfrm>
          <a:prstGeom prst="rect">
            <a:avLst/>
          </a:prstGeom>
          <a:noFill/>
        </p:spPr>
        <p:txBody>
          <a:bodyPr>
            <a:spAutoFit/>
          </a:bodyPr>
          <a:lstStyle/>
          <a:p>
            <a:pPr algn="ctr" fontAlgn="auto">
              <a:spcBef>
                <a:spcPts val="0"/>
              </a:spcBef>
              <a:spcAft>
                <a:spcPts val="0"/>
              </a:spcAft>
              <a:defRPr/>
            </a:pPr>
            <a:r>
              <a:rPr lang="en-US" sz="2400" b="1" spc="300">
                <a:ln w="11430" cmpd="sng">
                  <a:solidFill>
                    <a:schemeClr val="accent1">
                      <a:tint val="10000"/>
                    </a:schemeClr>
                  </a:solidFill>
                  <a:prstDash val="solid"/>
                  <a:miter lim="800000"/>
                </a:ln>
                <a:solidFill>
                  <a:schemeClr val="bg1"/>
                </a:solidFill>
                <a:effectLst>
                  <a:glow rad="45500">
                    <a:schemeClr val="accent1">
                      <a:satMod val="220000"/>
                      <a:alpha val="35000"/>
                    </a:schemeClr>
                  </a:glow>
                </a:effectLst>
                <a:latin typeface="Times New Roman" pitchFamily="18" charset="0"/>
                <a:cs typeface="Times New Roman" pitchFamily="18" charset="0"/>
              </a:rPr>
              <a:t>CỤC VIỄN THÔNG</a:t>
            </a:r>
          </a:p>
        </p:txBody>
      </p:sp>
      <p:sp>
        <p:nvSpPr>
          <p:cNvPr id="8198" name="Title 1"/>
          <p:cNvSpPr>
            <a:spLocks noGrp="1"/>
          </p:cNvSpPr>
          <p:nvPr>
            <p:ph type="ctrTitle"/>
          </p:nvPr>
        </p:nvSpPr>
        <p:spPr>
          <a:xfrm>
            <a:off x="-152400" y="1905000"/>
            <a:ext cx="9448800" cy="2133600"/>
          </a:xfrm>
        </p:spPr>
        <p:txBody>
          <a:bodyPr anchor="ctr"/>
          <a:lstStyle/>
          <a:p>
            <a:pPr algn="ctr" eaLnBrk="1" hangingPunct="1">
              <a:lnSpc>
                <a:spcPct val="150000"/>
              </a:lnSpc>
            </a:pPr>
            <a:r>
              <a:rPr lang="en-US" altLang="en-US" sz="3600" smtClean="0">
                <a:solidFill>
                  <a:srgbClr val="0070C0"/>
                </a:solidFill>
                <a:cs typeface="Times New Roman" pitchFamily="18" charset="0"/>
              </a:rPr>
              <a:t>CÔNG </a:t>
            </a:r>
            <a:r>
              <a:rPr lang="en-US" altLang="en-US" sz="3600">
                <a:solidFill>
                  <a:srgbClr val="0070C0"/>
                </a:solidFill>
                <a:cs typeface="Times New Roman" pitchFamily="18" charset="0"/>
              </a:rPr>
              <a:t>TÁC </a:t>
            </a:r>
            <a:r>
              <a:rPr lang="en-US" altLang="en-US" sz="3600" smtClean="0">
                <a:solidFill>
                  <a:srgbClr val="0070C0"/>
                </a:solidFill>
                <a:cs typeface="Times New Roman" pitchFamily="18" charset="0"/>
              </a:rPr>
              <a:t>QUẢN LÝ NHÀ NƯỚC VỀ </a:t>
            </a:r>
            <a:br>
              <a:rPr lang="en-US" altLang="en-US" sz="3600" smtClean="0">
                <a:solidFill>
                  <a:srgbClr val="0070C0"/>
                </a:solidFill>
                <a:cs typeface="Times New Roman" pitchFamily="18" charset="0"/>
              </a:rPr>
            </a:br>
            <a:r>
              <a:rPr lang="en-US" altLang="en-US" sz="3600" smtClean="0">
                <a:solidFill>
                  <a:srgbClr val="0070C0"/>
                </a:solidFill>
                <a:cs typeface="Times New Roman" pitchFamily="18" charset="0"/>
              </a:rPr>
              <a:t>HẠ </a:t>
            </a:r>
            <a:r>
              <a:rPr lang="en-US" altLang="en-US" sz="3600">
                <a:solidFill>
                  <a:srgbClr val="0070C0"/>
                </a:solidFill>
                <a:cs typeface="Times New Roman" pitchFamily="18" charset="0"/>
              </a:rPr>
              <a:t>TẦNG KỸ THUẬT VIỄN THÔNG THỤ </a:t>
            </a:r>
            <a:r>
              <a:rPr lang="en-US" altLang="en-US" sz="3600" smtClean="0">
                <a:solidFill>
                  <a:srgbClr val="0070C0"/>
                </a:solidFill>
                <a:cs typeface="Times New Roman" pitchFamily="18" charset="0"/>
              </a:rPr>
              <a:t>ĐỘNG</a:t>
            </a:r>
          </a:p>
        </p:txBody>
      </p:sp>
      <p:sp>
        <p:nvSpPr>
          <p:cNvPr id="7" name="Date Placeholder 5"/>
          <p:cNvSpPr>
            <a:spLocks noGrp="1"/>
          </p:cNvSpPr>
          <p:nvPr>
            <p:ph type="dt" sz="quarter" idx="10"/>
          </p:nvPr>
        </p:nvSpPr>
        <p:spPr/>
        <p:txBody>
          <a:bodyPr/>
          <a:lstStyle/>
          <a:p>
            <a:pPr>
              <a:defRPr/>
            </a:pPr>
            <a:r>
              <a:rPr lang="en-US" smtClean="0"/>
              <a:t>©Cục Viễn thông 2019</a:t>
            </a:r>
            <a:endParaRPr lang="en-US"/>
          </a:p>
        </p:txBody>
      </p:sp>
      <p:sp>
        <p:nvSpPr>
          <p:cNvPr id="8" name="Footer Placeholder 4"/>
          <p:cNvSpPr>
            <a:spLocks noGrp="1"/>
          </p:cNvSpPr>
          <p:nvPr>
            <p:ph type="ftr" sz="quarter" idx="11"/>
          </p:nvPr>
        </p:nvSpPr>
        <p:spPr/>
        <p:txBody>
          <a:bodyPr/>
          <a:lstStyle/>
          <a:p>
            <a:pPr>
              <a:defRPr/>
            </a:pPr>
            <a:r>
              <a:rPr lang="en-US"/>
              <a:t>www.vnta.gov.vn</a:t>
            </a:r>
          </a:p>
        </p:txBody>
      </p:sp>
      <p:sp>
        <p:nvSpPr>
          <p:cNvPr id="9" name="Slide Number Placeholder 8"/>
          <p:cNvSpPr>
            <a:spLocks noGrp="1"/>
          </p:cNvSpPr>
          <p:nvPr>
            <p:ph type="sldNum" sz="quarter" idx="12"/>
          </p:nvPr>
        </p:nvSpPr>
        <p:spPr/>
        <p:txBody>
          <a:bodyPr/>
          <a:lstStyle/>
          <a:p>
            <a:pPr>
              <a:defRPr/>
            </a:pPr>
            <a:fld id="{A2E74D62-7A2E-4B78-AE57-21CC26CC0954}" type="slidenum">
              <a:rPr lang="en-US" smtClean="0"/>
              <a:pPr>
                <a:defRPr/>
              </a:pPr>
              <a:t>1</a:t>
            </a:fld>
            <a:endParaRPr lang="en-US"/>
          </a:p>
        </p:txBody>
      </p:sp>
      <p:sp>
        <p:nvSpPr>
          <p:cNvPr id="11" name="Oval 106" descr="06_original_w">
            <a:extLst>
              <a:ext uri="{FF2B5EF4-FFF2-40B4-BE49-F238E27FC236}">
                <a16:creationId xmlns:a16="http://schemas.microsoft.com/office/drawing/2014/main" id="{796EAEA6-F21C-4AAA-8746-FB93FE20556F}"/>
              </a:ext>
            </a:extLst>
          </p:cNvPr>
          <p:cNvSpPr>
            <a:spLocks noChangeArrowheads="1"/>
          </p:cNvSpPr>
          <p:nvPr/>
        </p:nvSpPr>
        <p:spPr bwMode="gray">
          <a:xfrm>
            <a:off x="2854100" y="4582887"/>
            <a:ext cx="976540" cy="1008062"/>
          </a:xfrm>
          <a:prstGeom prst="ellipse">
            <a:avLst/>
          </a:prstGeom>
          <a:blipFill dpi="0" rotWithShape="1">
            <a:blip r:embed="rId4"/>
            <a:srcRect/>
            <a:stretch>
              <a:fillRect/>
            </a:stretch>
          </a:blip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defRPr/>
            </a:pPr>
            <a:endParaRPr lang="en-US"/>
          </a:p>
        </p:txBody>
      </p:sp>
      <p:pic>
        <p:nvPicPr>
          <p:cNvPr id="1026" name="Picture 2" descr="E:\VNTA work\HTKN. Chuẩn bị hội nghi giao ban Cục -Sở\mẫu\global.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0914" y="0"/>
            <a:ext cx="10668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166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8"/>
          <p:cNvSpPr>
            <a:spLocks noGrp="1"/>
          </p:cNvSpPr>
          <p:nvPr>
            <p:ph type="sldNum" sz="quarter" idx="12"/>
          </p:nvPr>
        </p:nvSpPr>
        <p:spPr bwMode="auto">
          <a:noFill/>
          <a:ln>
            <a:miter lim="800000"/>
            <a:headEnd/>
            <a:tailEnd/>
          </a:ln>
        </p:spPr>
        <p:txBody>
          <a:bodyPr/>
          <a:lstStyle/>
          <a:p>
            <a:fld id="{9B1319C3-6DB2-4794-B718-29EA232E5D39}" type="slidenum">
              <a:rPr lang="en-US" altLang="en-US" smtClean="0"/>
              <a:pPr/>
              <a:t>10</a:t>
            </a:fld>
            <a:endParaRPr lang="en-US" altLang="en-US" smtClean="0"/>
          </a:p>
        </p:txBody>
      </p:sp>
      <p:sp>
        <p:nvSpPr>
          <p:cNvPr id="6" name="Footer Placeholder 5"/>
          <p:cNvSpPr>
            <a:spLocks noGrp="1"/>
          </p:cNvSpPr>
          <p:nvPr>
            <p:ph type="ftr" sz="quarter" idx="11"/>
          </p:nvPr>
        </p:nvSpPr>
        <p:spPr/>
        <p:txBody>
          <a:bodyPr/>
          <a:lstStyle/>
          <a:p>
            <a:pPr>
              <a:defRPr/>
            </a:pPr>
            <a:r>
              <a:rPr lang="en-US"/>
              <a:t>www.vnta.gov.vn</a:t>
            </a:r>
          </a:p>
        </p:txBody>
      </p:sp>
      <p:sp>
        <p:nvSpPr>
          <p:cNvPr id="5" name="Date Placeholder 5"/>
          <p:cNvSpPr>
            <a:spLocks noGrp="1"/>
          </p:cNvSpPr>
          <p:nvPr>
            <p:ph type="dt" sz="quarter" idx="10"/>
          </p:nvPr>
        </p:nvSpPr>
        <p:spPr/>
        <p:txBody>
          <a:bodyPr/>
          <a:lstStyle/>
          <a:p>
            <a:pPr>
              <a:defRPr/>
            </a:pPr>
            <a:r>
              <a:rPr lang="en-US" smtClean="0"/>
              <a:t>©Cục Viễn thông 2019</a:t>
            </a:r>
            <a:endParaRPr lang="en-US"/>
          </a:p>
        </p:txBody>
      </p:sp>
      <p:sp>
        <p:nvSpPr>
          <p:cNvPr id="23557" name="Rectangle 2"/>
          <p:cNvSpPr>
            <a:spLocks noGrp="1"/>
          </p:cNvSpPr>
          <p:nvPr>
            <p:ph type="title" idx="4294967295"/>
          </p:nvPr>
        </p:nvSpPr>
        <p:spPr>
          <a:xfrm>
            <a:off x="319314" y="319098"/>
            <a:ext cx="8657772" cy="685800"/>
          </a:xfrm>
        </p:spPr>
        <p:txBody>
          <a:bodyPr/>
          <a:lstStyle/>
          <a:p>
            <a:pPr eaLnBrk="1" hangingPunct="1"/>
            <a:r>
              <a:rPr lang="en-US" altLang="en-US" sz="2400" b="1" smtClean="0">
                <a:solidFill>
                  <a:srgbClr val="0070C0"/>
                </a:solidFill>
                <a:cs typeface="Times New Roman" pitchFamily="18" charset="0"/>
              </a:rPr>
              <a:t>VƯỚNG MẮC TRONG LẮP ĐẶT BTS TRÊN TÀI SẢN CÔNG</a:t>
            </a:r>
          </a:p>
        </p:txBody>
      </p:sp>
      <p:sp>
        <p:nvSpPr>
          <p:cNvPr id="23559" name="Rectangle 2"/>
          <p:cNvSpPr>
            <a:spLocks noChangeArrowheads="1"/>
          </p:cNvSpPr>
          <p:nvPr/>
        </p:nvSpPr>
        <p:spPr bwMode="auto">
          <a:xfrm>
            <a:off x="685800" y="1004898"/>
            <a:ext cx="7924800" cy="4524315"/>
          </a:xfrm>
          <a:prstGeom prst="rect">
            <a:avLst/>
          </a:prstGeom>
          <a:noFill/>
          <a:ln w="9525">
            <a:noFill/>
            <a:miter lim="800000"/>
            <a:headEnd/>
            <a:tailEnd/>
          </a:ln>
        </p:spPr>
        <p:txBody>
          <a:bodyPr wrap="square">
            <a:spAutoFit/>
          </a:bodyPr>
          <a:lstStyle/>
          <a:p>
            <a:pPr marL="342900" lvl="0" indent="-342900" algn="just">
              <a:buFont typeface="Arial" panose="020B0604020202020204" pitchFamily="34" charset="0"/>
              <a:buChar char="•"/>
            </a:pPr>
            <a:r>
              <a:rPr lang="en-US" sz="2400" dirty="0" err="1">
                <a:latin typeface="+mj-lt"/>
                <a:cs typeface="Times New Roman" panose="02020603050405020304" pitchFamily="18" charset="0"/>
              </a:rPr>
              <a:t>Tổng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số</a:t>
            </a:r>
            <a:r>
              <a:rPr lang="en-US" sz="2400" dirty="0">
                <a:latin typeface="+mj-lt"/>
                <a:cs typeface="Times New Roman" panose="02020603050405020304" pitchFamily="18" charset="0"/>
              </a:rPr>
              <a:t> BTS </a:t>
            </a:r>
            <a:r>
              <a:rPr lang="en-US" sz="2400" dirty="0" err="1">
                <a:latin typeface="+mj-lt"/>
                <a:cs typeface="Times New Roman" panose="02020603050405020304" pitchFamily="18" charset="0"/>
              </a:rPr>
              <a:t>đang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đặt</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trên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tài</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sản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công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hiện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khoảng</a:t>
            </a:r>
            <a:r>
              <a:rPr lang="en-US" sz="2400" dirty="0">
                <a:latin typeface="+mj-lt"/>
                <a:cs typeface="Times New Roman" panose="02020603050405020304" pitchFamily="18" charset="0"/>
              </a:rPr>
              <a:t> 7.800 </a:t>
            </a:r>
            <a:r>
              <a:rPr lang="en-US" sz="2400" dirty="0" err="1">
                <a:latin typeface="+mj-lt"/>
                <a:cs typeface="Times New Roman" panose="02020603050405020304" pitchFamily="18" charset="0"/>
              </a:rPr>
              <a:t>trạm</a:t>
            </a:r>
            <a:r>
              <a:rPr lang="en-US" sz="2400" dirty="0">
                <a:latin typeface="+mj-lt"/>
                <a:cs typeface="Times New Roman" panose="02020603050405020304" pitchFamily="18" charset="0"/>
              </a:rPr>
              <a:t> </a:t>
            </a:r>
            <a:r>
              <a:rPr lang="en-US" sz="2400" dirty="0" err="1" smtClean="0">
                <a:latin typeface="+mj-lt"/>
                <a:cs typeface="Times New Roman" panose="02020603050405020304" pitchFamily="18" charset="0"/>
              </a:rPr>
              <a:t>trên</a:t>
            </a:r>
            <a:r>
              <a:rPr lang="en-US" sz="2400" dirty="0" smtClean="0">
                <a:latin typeface="+mj-lt"/>
                <a:cs typeface="Times New Roman" panose="02020603050405020304" pitchFamily="18" charset="0"/>
              </a:rPr>
              <a:t> </a:t>
            </a:r>
            <a:r>
              <a:rPr lang="en-US" sz="2400" dirty="0" err="1" smtClean="0">
                <a:latin typeface="+mj-lt"/>
                <a:cs typeface="Times New Roman" panose="02020603050405020304" pitchFamily="18" charset="0"/>
              </a:rPr>
              <a:t>tổng</a:t>
            </a:r>
            <a:r>
              <a:rPr lang="en-US" sz="2400" dirty="0" smtClean="0">
                <a:latin typeface="+mj-lt"/>
                <a:cs typeface="Times New Roman" panose="02020603050405020304" pitchFamily="18" charset="0"/>
              </a:rPr>
              <a:t> </a:t>
            </a:r>
            <a:r>
              <a:rPr lang="en-US" sz="2400" dirty="0" err="1" smtClean="0">
                <a:latin typeface="+mj-lt"/>
                <a:cs typeface="Times New Roman" panose="02020603050405020304" pitchFamily="18" charset="0"/>
              </a:rPr>
              <a:t>số</a:t>
            </a:r>
            <a:r>
              <a:rPr lang="en-US" sz="2400" dirty="0" smtClean="0">
                <a:latin typeface="+mj-lt"/>
                <a:cs typeface="Times New Roman" panose="02020603050405020304" pitchFamily="18" charset="0"/>
              </a:rPr>
              <a:t> </a:t>
            </a:r>
            <a:r>
              <a:rPr lang="en-US" sz="2400" dirty="0" err="1" smtClean="0">
                <a:latin typeface="+mj-lt"/>
                <a:cs typeface="Times New Roman" panose="02020603050405020304" pitchFamily="18" charset="0"/>
              </a:rPr>
              <a:t>vị</a:t>
            </a:r>
            <a:r>
              <a:rPr lang="en-US" sz="2400" dirty="0" smtClean="0">
                <a:latin typeface="+mj-lt"/>
                <a:cs typeface="Times New Roman" panose="02020603050405020304" pitchFamily="18" charset="0"/>
              </a:rPr>
              <a:t> </a:t>
            </a:r>
            <a:r>
              <a:rPr lang="en-US" sz="2400" dirty="0" err="1" smtClean="0">
                <a:latin typeface="+mj-lt"/>
                <a:cs typeface="Times New Roman" panose="02020603050405020304" pitchFamily="18" charset="0"/>
              </a:rPr>
              <a:t>trí</a:t>
            </a:r>
            <a:r>
              <a:rPr lang="en-US" sz="2400" dirty="0" smtClean="0">
                <a:latin typeface="+mj-lt"/>
                <a:cs typeface="Times New Roman" panose="02020603050405020304" pitchFamily="18" charset="0"/>
              </a:rPr>
              <a:t> 100.000 </a:t>
            </a:r>
            <a:r>
              <a:rPr lang="en-US" sz="2400" dirty="0" err="1" smtClean="0">
                <a:latin typeface="+mj-lt"/>
                <a:cs typeface="Times New Roman" panose="02020603050405020304" pitchFamily="18" charset="0"/>
              </a:rPr>
              <a:t>trạm</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tại</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Việt</a:t>
            </a:r>
            <a:r>
              <a:rPr lang="en-US" sz="2400" dirty="0">
                <a:latin typeface="+mj-lt"/>
                <a:cs typeface="Times New Roman" panose="02020603050405020304" pitchFamily="18" charset="0"/>
              </a:rPr>
              <a:t> Nam (</a:t>
            </a:r>
            <a:r>
              <a:rPr lang="en-US" sz="2400" dirty="0" err="1" smtClean="0">
                <a:latin typeface="+mj-lt"/>
                <a:cs typeface="Times New Roman" panose="02020603050405020304" pitchFamily="18" charset="0"/>
              </a:rPr>
              <a:t>chiếm</a:t>
            </a:r>
            <a:r>
              <a:rPr lang="en-US" sz="2400" dirty="0" smtClean="0">
                <a:latin typeface="+mj-lt"/>
                <a:cs typeface="Times New Roman" panose="02020603050405020304" pitchFamily="18" charset="0"/>
              </a:rPr>
              <a:t> </a:t>
            </a:r>
            <a:r>
              <a:rPr lang="en-US" sz="2400" dirty="0">
                <a:latin typeface="+mj-lt"/>
                <a:cs typeface="Times New Roman" panose="02020603050405020304" pitchFamily="18" charset="0"/>
              </a:rPr>
              <a:t>7,8</a:t>
            </a:r>
            <a:r>
              <a:rPr lang="en-US" sz="2400" dirty="0" smtClean="0">
                <a:latin typeface="+mj-lt"/>
                <a:cs typeface="Times New Roman" panose="02020603050405020304" pitchFamily="18" charset="0"/>
              </a:rPr>
              <a:t>%)</a:t>
            </a:r>
            <a:endParaRPr lang="en-US" sz="2400" dirty="0">
              <a:latin typeface="+mj-lt"/>
              <a:cs typeface="Times New Roman" panose="02020603050405020304" pitchFamily="18" charset="0"/>
            </a:endParaRPr>
          </a:p>
          <a:p>
            <a:pPr marL="342900" lvl="0" indent="-342900" algn="just">
              <a:buFont typeface="Arial" panose="020B0604020202020204" pitchFamily="34" charset="0"/>
              <a:buChar char="•"/>
            </a:pPr>
            <a:r>
              <a:rPr lang="en-US" sz="2400" dirty="0">
                <a:latin typeface="+mj-lt"/>
                <a:cs typeface="Times New Roman" panose="02020603050405020304" pitchFamily="18" charset="0"/>
              </a:rPr>
              <a:t>Theo </a:t>
            </a:r>
            <a:r>
              <a:rPr lang="en-US" sz="2400" dirty="0" err="1">
                <a:latin typeface="+mj-lt"/>
                <a:cs typeface="Times New Roman" panose="02020603050405020304" pitchFamily="18" charset="0"/>
              </a:rPr>
              <a:t>phản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ánh</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từ</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địa</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phương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doanh</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nghiệp</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viễn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thông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thì</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việc</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cho</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thuê</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đặt</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trạm</a:t>
            </a:r>
            <a:r>
              <a:rPr lang="en-US" sz="2400" dirty="0">
                <a:latin typeface="+mj-lt"/>
                <a:cs typeface="Times New Roman" panose="02020603050405020304" pitchFamily="18" charset="0"/>
              </a:rPr>
              <a:t> BTS </a:t>
            </a:r>
            <a:r>
              <a:rPr lang="en-US" sz="2400" dirty="0" err="1">
                <a:latin typeface="+mj-lt"/>
                <a:cs typeface="Times New Roman" panose="02020603050405020304" pitchFamily="18" charset="0"/>
              </a:rPr>
              <a:t>không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phù</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hợp</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quy</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định</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của</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Luật</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quản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lý</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tài</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sản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công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Một</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số</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địa</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phương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cơ</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quan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quản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lý</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về</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tài</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sản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công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đã</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và</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đang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yêu</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cầu</a:t>
            </a:r>
            <a:r>
              <a:rPr lang="en-US" sz="2400" dirty="0">
                <a:latin typeface="+mj-lt"/>
                <a:cs typeface="Times New Roman" panose="02020603050405020304" pitchFamily="18" charset="0"/>
              </a:rPr>
              <a:t> di </a:t>
            </a:r>
            <a:r>
              <a:rPr lang="en-US" sz="2400" dirty="0" err="1">
                <a:latin typeface="+mj-lt"/>
                <a:cs typeface="Times New Roman" panose="02020603050405020304" pitchFamily="18" charset="0"/>
              </a:rPr>
              <a:t>dời</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các</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trạm</a:t>
            </a:r>
            <a:r>
              <a:rPr lang="en-US" sz="2400" dirty="0">
                <a:latin typeface="+mj-lt"/>
                <a:cs typeface="Times New Roman" panose="02020603050405020304" pitchFamily="18" charset="0"/>
              </a:rPr>
              <a:t> BTS </a:t>
            </a:r>
            <a:r>
              <a:rPr lang="en-US" sz="2400" dirty="0" err="1">
                <a:latin typeface="+mj-lt"/>
                <a:cs typeface="Times New Roman" panose="02020603050405020304" pitchFamily="18" charset="0"/>
              </a:rPr>
              <a:t>này</a:t>
            </a:r>
            <a:r>
              <a:rPr lang="en-US" sz="2400" dirty="0">
                <a:latin typeface="+mj-lt"/>
                <a:cs typeface="Times New Roman" panose="02020603050405020304" pitchFamily="18" charset="0"/>
              </a:rPr>
              <a:t>.</a:t>
            </a:r>
          </a:p>
          <a:p>
            <a:pPr marL="342900" lvl="0" indent="-342900" algn="just">
              <a:buFont typeface="Arial" panose="020B0604020202020204" pitchFamily="34" charset="0"/>
              <a:buChar char="•"/>
            </a:pPr>
            <a:r>
              <a:rPr lang="en-US" sz="2400" dirty="0" err="1">
                <a:latin typeface="+mj-lt"/>
                <a:cs typeface="Times New Roman" panose="02020603050405020304" pitchFamily="18" charset="0"/>
              </a:rPr>
              <a:t>Việc</a:t>
            </a:r>
            <a:r>
              <a:rPr lang="en-US" sz="2400" dirty="0">
                <a:latin typeface="+mj-lt"/>
                <a:cs typeface="Times New Roman" panose="02020603050405020304" pitchFamily="18" charset="0"/>
              </a:rPr>
              <a:t> di </a:t>
            </a:r>
            <a:r>
              <a:rPr lang="en-US" sz="2400" dirty="0" err="1">
                <a:latin typeface="+mj-lt"/>
                <a:cs typeface="Times New Roman" panose="02020603050405020304" pitchFamily="18" charset="0"/>
              </a:rPr>
              <a:t>dời</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các</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trạm</a:t>
            </a:r>
            <a:r>
              <a:rPr lang="en-US" sz="2400" dirty="0">
                <a:latin typeface="+mj-lt"/>
                <a:cs typeface="Times New Roman" panose="02020603050405020304" pitchFamily="18" charset="0"/>
              </a:rPr>
              <a:t> BTS </a:t>
            </a:r>
            <a:r>
              <a:rPr lang="en-US" sz="2400" dirty="0" err="1">
                <a:latin typeface="+mj-lt"/>
                <a:cs typeface="Times New Roman" panose="02020603050405020304" pitchFamily="18" charset="0"/>
              </a:rPr>
              <a:t>này</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sẽ</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gây</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tốn</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kém</a:t>
            </a:r>
            <a:r>
              <a:rPr lang="en-US" sz="2400" dirty="0">
                <a:latin typeface="+mj-lt"/>
                <a:cs typeface="Times New Roman" panose="02020603050405020304" pitchFamily="18" charset="0"/>
              </a:rPr>
              <a:t> chi </a:t>
            </a:r>
            <a:r>
              <a:rPr lang="en-US" sz="2400" dirty="0" err="1">
                <a:latin typeface="+mj-lt"/>
                <a:cs typeface="Times New Roman" panose="02020603050405020304" pitchFamily="18" charset="0"/>
              </a:rPr>
              <a:t>phí</a:t>
            </a:r>
            <a:r>
              <a:rPr lang="en-US" sz="2400" dirty="0">
                <a:latin typeface="+mj-lt"/>
                <a:cs typeface="Times New Roman" panose="02020603050405020304" pitchFamily="18" charset="0"/>
              </a:rPr>
              <a:t> di </a:t>
            </a:r>
            <a:r>
              <a:rPr lang="en-US" sz="2400" dirty="0" err="1">
                <a:latin typeface="+mj-lt"/>
                <a:cs typeface="Times New Roman" panose="02020603050405020304" pitchFamily="18" charset="0"/>
              </a:rPr>
              <a:t>dời</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cho</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doanh</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nghiệp</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ước</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tính</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khoảng</a:t>
            </a:r>
            <a:r>
              <a:rPr lang="en-US" sz="2400" dirty="0">
                <a:latin typeface="+mj-lt"/>
                <a:cs typeface="Times New Roman" panose="02020603050405020304" pitchFamily="18" charset="0"/>
              </a:rPr>
              <a:t> 2.800 </a:t>
            </a:r>
            <a:r>
              <a:rPr lang="en-US" sz="2400" dirty="0" err="1">
                <a:latin typeface="+mj-lt"/>
                <a:cs typeface="Times New Roman" panose="02020603050405020304" pitchFamily="18" charset="0"/>
              </a:rPr>
              <a:t>tỷ</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đồng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với</a:t>
            </a:r>
            <a:r>
              <a:rPr lang="en-US" sz="2400" dirty="0">
                <a:latin typeface="+mj-lt"/>
                <a:cs typeface="Times New Roman" panose="02020603050405020304" pitchFamily="18" charset="0"/>
              </a:rPr>
              <a:t> chi </a:t>
            </a:r>
            <a:r>
              <a:rPr lang="en-US" sz="2400" dirty="0" err="1">
                <a:latin typeface="+mj-lt"/>
                <a:cs typeface="Times New Roman" panose="02020603050405020304" pitchFamily="18" charset="0"/>
              </a:rPr>
              <a:t>phí</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xây</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dựng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trung</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bình</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là</a:t>
            </a:r>
            <a:r>
              <a:rPr lang="en-US" sz="2400" dirty="0">
                <a:latin typeface="+mj-lt"/>
                <a:cs typeface="Times New Roman" panose="02020603050405020304" pitchFamily="18" charset="0"/>
              </a:rPr>
              <a:t> 360 </a:t>
            </a:r>
            <a:r>
              <a:rPr lang="en-US" sz="2400" dirty="0" err="1">
                <a:latin typeface="+mj-lt"/>
                <a:cs typeface="Times New Roman" panose="02020603050405020304" pitchFamily="18" charset="0"/>
              </a:rPr>
              <a:t>triệu</a:t>
            </a:r>
            <a:r>
              <a:rPr lang="en-US" sz="2400" dirty="0">
                <a:latin typeface="+mj-lt"/>
                <a:cs typeface="Times New Roman" panose="02020603050405020304" pitchFamily="18" charset="0"/>
              </a:rPr>
              <a:t> </a:t>
            </a:r>
            <a:r>
              <a:rPr lang="en-US" sz="2400" dirty="0" err="1">
                <a:latin typeface="+mj-lt"/>
                <a:cs typeface="Times New Roman" panose="02020603050405020304" pitchFamily="18" charset="0"/>
              </a:rPr>
              <a:t>đồng</a:t>
            </a:r>
            <a:r>
              <a:rPr lang="en-US" sz="2400" dirty="0">
                <a:latin typeface="+mj-lt"/>
                <a:cs typeface="Times New Roman" panose="02020603050405020304" pitchFamily="18" charset="0"/>
              </a:rPr>
              <a:t>/</a:t>
            </a:r>
            <a:r>
              <a:rPr lang="en-US" sz="2400" dirty="0" err="1">
                <a:latin typeface="+mj-lt"/>
                <a:cs typeface="Times New Roman" panose="02020603050405020304" pitchFamily="18" charset="0"/>
              </a:rPr>
              <a:t>trạm</a:t>
            </a:r>
            <a:r>
              <a:rPr lang="en-US" sz="2400" dirty="0">
                <a:latin typeface="+mj-lt"/>
                <a:cs typeface="Times New Roman" panose="02020603050405020304" pitchFamily="18" charset="0"/>
              </a:rPr>
              <a:t> x </a:t>
            </a:r>
            <a:r>
              <a:rPr lang="en-US" sz="2400" dirty="0" smtClean="0">
                <a:latin typeface="+mj-lt"/>
                <a:cs typeface="Times New Roman" panose="02020603050405020304" pitchFamily="18" charset="0"/>
              </a:rPr>
              <a:t>7.800 </a:t>
            </a:r>
            <a:r>
              <a:rPr lang="en-US" sz="2400" dirty="0" err="1">
                <a:latin typeface="+mj-lt"/>
                <a:cs typeface="Times New Roman" panose="02020603050405020304" pitchFamily="18" charset="0"/>
              </a:rPr>
              <a:t>trạm</a:t>
            </a:r>
            <a:r>
              <a:rPr lang="en-US" sz="2400" dirty="0">
                <a:latin typeface="+mj-lt"/>
                <a:cs typeface="Times New Roman" panose="02020603050405020304" pitchFamily="18" charset="0"/>
              </a:rPr>
              <a:t>) </a:t>
            </a:r>
          </a:p>
        </p:txBody>
      </p:sp>
    </p:spTree>
    <p:extLst>
      <p:ext uri="{BB962C8B-B14F-4D97-AF65-F5344CB8AC3E}">
        <p14:creationId xmlns:p14="http://schemas.microsoft.com/office/powerpoint/2010/main" val="150391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8"/>
          <p:cNvSpPr>
            <a:spLocks noGrp="1"/>
          </p:cNvSpPr>
          <p:nvPr>
            <p:ph type="sldNum" sz="quarter" idx="12"/>
          </p:nvPr>
        </p:nvSpPr>
        <p:spPr bwMode="auto">
          <a:noFill/>
          <a:ln>
            <a:miter lim="800000"/>
            <a:headEnd/>
            <a:tailEnd/>
          </a:ln>
        </p:spPr>
        <p:txBody>
          <a:bodyPr/>
          <a:lstStyle/>
          <a:p>
            <a:fld id="{9B1319C3-6DB2-4794-B718-29EA232E5D39}" type="slidenum">
              <a:rPr lang="en-US" altLang="en-US" smtClean="0"/>
              <a:pPr/>
              <a:t>11</a:t>
            </a:fld>
            <a:endParaRPr lang="en-US" altLang="en-US" smtClean="0"/>
          </a:p>
        </p:txBody>
      </p:sp>
      <p:sp>
        <p:nvSpPr>
          <p:cNvPr id="6" name="Footer Placeholder 5"/>
          <p:cNvSpPr>
            <a:spLocks noGrp="1"/>
          </p:cNvSpPr>
          <p:nvPr>
            <p:ph type="ftr" sz="quarter" idx="11"/>
          </p:nvPr>
        </p:nvSpPr>
        <p:spPr/>
        <p:txBody>
          <a:bodyPr/>
          <a:lstStyle/>
          <a:p>
            <a:pPr>
              <a:defRPr/>
            </a:pPr>
            <a:r>
              <a:rPr lang="en-US"/>
              <a:t>www.vnta.gov.vn</a:t>
            </a:r>
          </a:p>
        </p:txBody>
      </p:sp>
      <p:sp>
        <p:nvSpPr>
          <p:cNvPr id="5" name="Date Placeholder 5"/>
          <p:cNvSpPr>
            <a:spLocks noGrp="1"/>
          </p:cNvSpPr>
          <p:nvPr>
            <p:ph type="dt" sz="quarter" idx="10"/>
          </p:nvPr>
        </p:nvSpPr>
        <p:spPr/>
        <p:txBody>
          <a:bodyPr/>
          <a:lstStyle/>
          <a:p>
            <a:pPr>
              <a:defRPr/>
            </a:pPr>
            <a:r>
              <a:rPr lang="en-US" smtClean="0"/>
              <a:t>©Cục Viễn thông 2019</a:t>
            </a:r>
            <a:endParaRPr lang="en-US"/>
          </a:p>
        </p:txBody>
      </p:sp>
      <p:sp>
        <p:nvSpPr>
          <p:cNvPr id="23557" name="Rectangle 2"/>
          <p:cNvSpPr>
            <a:spLocks noGrp="1"/>
          </p:cNvSpPr>
          <p:nvPr>
            <p:ph type="title" idx="4294967295"/>
          </p:nvPr>
        </p:nvSpPr>
        <p:spPr>
          <a:xfrm>
            <a:off x="304800" y="-152400"/>
            <a:ext cx="8657772" cy="1143000"/>
          </a:xfrm>
        </p:spPr>
        <p:txBody>
          <a:bodyPr/>
          <a:lstStyle/>
          <a:p>
            <a:pPr eaLnBrk="1" hangingPunct="1"/>
            <a:r>
              <a:rPr lang="en-US" altLang="en-US" sz="2400" b="1" smtClean="0">
                <a:solidFill>
                  <a:srgbClr val="0070C0"/>
                </a:solidFill>
                <a:cs typeface="Times New Roman" pitchFamily="18" charset="0"/>
              </a:rPr>
              <a:t>VƯỚNG MẮC TRONG LẮP ĐẶT BTS TRÊN TÀI SẢN CÔNG</a:t>
            </a:r>
            <a:br>
              <a:rPr lang="en-US" altLang="en-US" sz="2400" b="1" smtClean="0">
                <a:solidFill>
                  <a:srgbClr val="0070C0"/>
                </a:solidFill>
                <a:cs typeface="Times New Roman" pitchFamily="18" charset="0"/>
              </a:rPr>
            </a:br>
            <a:r>
              <a:rPr lang="en-US" altLang="en-US" sz="2400" b="1" smtClean="0">
                <a:solidFill>
                  <a:srgbClr val="0070C0"/>
                </a:solidFill>
                <a:cs typeface="Times New Roman" pitchFamily="18" charset="0"/>
              </a:rPr>
              <a:t>(tiếp theo)</a:t>
            </a:r>
          </a:p>
        </p:txBody>
      </p:sp>
      <p:sp>
        <p:nvSpPr>
          <p:cNvPr id="23559" name="Rectangle 2"/>
          <p:cNvSpPr>
            <a:spLocks noChangeArrowheads="1"/>
          </p:cNvSpPr>
          <p:nvPr/>
        </p:nvSpPr>
        <p:spPr bwMode="auto">
          <a:xfrm>
            <a:off x="228600" y="762000"/>
            <a:ext cx="8614229" cy="5109540"/>
          </a:xfrm>
          <a:prstGeom prst="rect">
            <a:avLst/>
          </a:prstGeom>
          <a:noFill/>
          <a:ln w="9525">
            <a:noFill/>
            <a:miter lim="800000"/>
            <a:headEnd/>
            <a:tailEnd/>
          </a:ln>
        </p:spPr>
        <p:txBody>
          <a:bodyPr wrap="square">
            <a:spAutoFit/>
          </a:bodyPr>
          <a:lstStyle/>
          <a:p>
            <a:pPr marL="342900" lvl="0" indent="-342900" algn="just">
              <a:lnSpc>
                <a:spcPct val="114000"/>
              </a:lnSpc>
              <a:buFont typeface="Arial" pitchFamily="34" charset="0"/>
              <a:buChar char="•"/>
            </a:pPr>
            <a:r>
              <a:rPr lang="en-US" sz="2200" dirty="0" err="1" smtClean="0">
                <a:latin typeface="+mn-lt"/>
                <a:cs typeface="Times New Roman" panose="02020603050405020304" pitchFamily="18" charset="0"/>
              </a:rPr>
              <a:t>Bộ</a:t>
            </a:r>
            <a:r>
              <a:rPr lang="en-US" sz="2200" dirty="0" smtClean="0">
                <a:latin typeface="+mn-lt"/>
                <a:cs typeface="Times New Roman" panose="02020603050405020304" pitchFamily="18" charset="0"/>
              </a:rPr>
              <a:t> TTTT </a:t>
            </a:r>
            <a:r>
              <a:rPr lang="en-US" sz="2200" dirty="0" err="1" smtClean="0">
                <a:latin typeface="+mn-lt"/>
                <a:cs typeface="Times New Roman" panose="02020603050405020304" pitchFamily="18" charset="0"/>
              </a:rPr>
              <a:t>đã</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có</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Tờ</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trình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Thủ</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tướng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Chính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phủ</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số</a:t>
            </a:r>
            <a:r>
              <a:rPr lang="en-US" sz="2200" dirty="0" smtClean="0">
                <a:latin typeface="+mn-lt"/>
                <a:cs typeface="Times New Roman" panose="02020603050405020304" pitchFamily="18" charset="0"/>
              </a:rPr>
              <a:t> 26/</a:t>
            </a:r>
            <a:r>
              <a:rPr lang="en-US" sz="2200" dirty="0" err="1" smtClean="0">
                <a:latin typeface="+mn-lt"/>
                <a:cs typeface="Times New Roman" panose="02020603050405020304" pitchFamily="18" charset="0"/>
              </a:rPr>
              <a:t>TTr</a:t>
            </a:r>
            <a:r>
              <a:rPr lang="en-US" sz="2200" dirty="0" smtClean="0">
                <a:latin typeface="+mn-lt"/>
                <a:cs typeface="Times New Roman" panose="02020603050405020304" pitchFamily="18" charset="0"/>
              </a:rPr>
              <a:t>-BTTTT </a:t>
            </a:r>
            <a:r>
              <a:rPr lang="en-US" sz="2200" dirty="0" err="1" smtClean="0">
                <a:latin typeface="+mn-lt"/>
                <a:cs typeface="Times New Roman" panose="02020603050405020304" pitchFamily="18" charset="0"/>
              </a:rPr>
              <a:t>kiến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nghị</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tháo</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gỡ</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khó</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khăn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vướng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mắc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trong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việc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lắp</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đặt</a:t>
            </a:r>
            <a:r>
              <a:rPr lang="en-US" sz="2200" dirty="0" smtClean="0">
                <a:latin typeface="+mn-lt"/>
                <a:cs typeface="Times New Roman" panose="02020603050405020304" pitchFamily="18" charset="0"/>
              </a:rPr>
              <a:t> BTS </a:t>
            </a:r>
            <a:r>
              <a:rPr lang="en-US" sz="2200" dirty="0" err="1" smtClean="0">
                <a:latin typeface="+mn-lt"/>
                <a:cs typeface="Times New Roman" panose="02020603050405020304" pitchFamily="18" charset="0"/>
              </a:rPr>
              <a:t>trên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tài</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sản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công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Chính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phủ</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đã</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lấy</a:t>
            </a:r>
            <a:r>
              <a:rPr lang="en-US" sz="2200" dirty="0" smtClean="0">
                <a:latin typeface="+mn-lt"/>
                <a:cs typeface="Times New Roman" panose="02020603050405020304" pitchFamily="18" charset="0"/>
              </a:rPr>
              <a:t> ý </a:t>
            </a:r>
            <a:r>
              <a:rPr lang="en-US" sz="2200" dirty="0" err="1" smtClean="0">
                <a:latin typeface="+mn-lt"/>
                <a:cs typeface="Times New Roman" panose="02020603050405020304" pitchFamily="18" charset="0"/>
              </a:rPr>
              <a:t>kiến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các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Bộ</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ngành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liên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quan</a:t>
            </a:r>
            <a:r>
              <a:rPr lang="en-US" sz="2200" dirty="0" smtClean="0">
                <a:latin typeface="+mn-lt"/>
                <a:cs typeface="Times New Roman" panose="02020603050405020304" pitchFamily="18" charset="0"/>
              </a:rPr>
              <a:t>.</a:t>
            </a:r>
          </a:p>
          <a:p>
            <a:pPr marL="342900" lvl="0" indent="-342900" algn="just">
              <a:lnSpc>
                <a:spcPct val="114000"/>
              </a:lnSpc>
              <a:buFont typeface="Arial" pitchFamily="34" charset="0"/>
              <a:buChar char="•"/>
            </a:pPr>
            <a:r>
              <a:rPr lang="en-US" sz="2200" dirty="0" err="1" smtClean="0">
                <a:latin typeface="+mn-lt"/>
                <a:cs typeface="Times New Roman" panose="02020603050405020304" pitchFamily="18" charset="0"/>
              </a:rPr>
              <a:t>Bộ</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Tài</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chính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đã</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có</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văn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bản</a:t>
            </a:r>
            <a:r>
              <a:rPr lang="en-US" sz="2200" dirty="0" smtClean="0">
                <a:latin typeface="+mn-lt"/>
                <a:cs typeface="Times New Roman" panose="02020603050405020304" pitchFamily="18" charset="0"/>
              </a:rPr>
              <a:t> 8695/BTC-QLCS </a:t>
            </a:r>
            <a:r>
              <a:rPr lang="en-US" sz="2200" dirty="0" err="1" smtClean="0">
                <a:latin typeface="+mn-lt"/>
                <a:cs typeface="Times New Roman" panose="02020603050405020304" pitchFamily="18" charset="0"/>
              </a:rPr>
              <a:t>ngày</a:t>
            </a:r>
            <a:r>
              <a:rPr lang="en-US" sz="2200" dirty="0" smtClean="0">
                <a:latin typeface="+mn-lt"/>
                <a:cs typeface="Times New Roman" panose="02020603050405020304" pitchFamily="18" charset="0"/>
              </a:rPr>
              <a:t> 17/7/2020 </a:t>
            </a:r>
            <a:r>
              <a:rPr lang="en-US" sz="2200" dirty="0" err="1" smtClean="0">
                <a:latin typeface="+mn-lt"/>
                <a:cs typeface="Times New Roman" panose="02020603050405020304" pitchFamily="18" charset="0"/>
              </a:rPr>
              <a:t>trả</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lời</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Văn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phòng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Chính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phủ</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thống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nhất</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với</a:t>
            </a:r>
            <a:r>
              <a:rPr lang="en-US" sz="2200" dirty="0" smtClean="0">
                <a:latin typeface="+mn-lt"/>
                <a:cs typeface="Times New Roman" panose="02020603050405020304" pitchFamily="18" charset="0"/>
              </a:rPr>
              <a:t> ý </a:t>
            </a:r>
            <a:r>
              <a:rPr lang="en-US" sz="2200" dirty="0" err="1" smtClean="0">
                <a:latin typeface="+mn-lt"/>
                <a:cs typeface="Times New Roman" panose="02020603050405020304" pitchFamily="18" charset="0"/>
              </a:rPr>
              <a:t>kiến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của</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Bộ</a:t>
            </a:r>
            <a:r>
              <a:rPr lang="en-US" sz="2200" dirty="0" smtClean="0">
                <a:latin typeface="+mn-lt"/>
                <a:cs typeface="Times New Roman" panose="02020603050405020304" pitchFamily="18" charset="0"/>
              </a:rPr>
              <a:t> TTTT </a:t>
            </a:r>
            <a:r>
              <a:rPr lang="en-US" sz="2200" dirty="0" err="1" smtClean="0">
                <a:latin typeface="+mn-lt"/>
                <a:cs typeface="Times New Roman" panose="02020603050405020304" pitchFamily="18" charset="0"/>
              </a:rPr>
              <a:t>và</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đề</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xuất</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xem</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xét</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việc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tháo</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gỡ</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theo</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hướng</a:t>
            </a:r>
            <a:r>
              <a:rPr lang="en-US" sz="2200" dirty="0" smtClean="0">
                <a:latin typeface="+mn-lt"/>
                <a:cs typeface="Times New Roman" panose="02020603050405020304" pitchFamily="18" charset="0"/>
              </a:rPr>
              <a:t>:</a:t>
            </a:r>
          </a:p>
          <a:p>
            <a:pPr marL="342900" lvl="0" indent="-342900" algn="just">
              <a:lnSpc>
                <a:spcPct val="114000"/>
              </a:lnSpc>
              <a:buFont typeface="Wingdings" panose="05000000000000000000" pitchFamily="2" charset="2"/>
              <a:buChar char="Ø"/>
            </a:pPr>
            <a:r>
              <a:rPr lang="en-US" sz="2200" dirty="0" err="1" smtClean="0">
                <a:latin typeface="+mn-lt"/>
                <a:cs typeface="Times New Roman" panose="02020603050405020304" pitchFamily="18" charset="0"/>
              </a:rPr>
              <a:t>Chính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phủ</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có</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Nghị</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quyết</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cho</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phép</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duy</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trì</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các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trạm</a:t>
            </a:r>
            <a:r>
              <a:rPr lang="en-US" sz="2200" dirty="0" smtClean="0">
                <a:latin typeface="+mn-lt"/>
                <a:cs typeface="Times New Roman" panose="02020603050405020304" pitchFamily="18" charset="0"/>
              </a:rPr>
              <a:t> BTS </a:t>
            </a:r>
            <a:r>
              <a:rPr lang="en-US" sz="2200" dirty="0" err="1" smtClean="0">
                <a:latin typeface="+mn-lt"/>
                <a:cs typeface="Times New Roman" panose="02020603050405020304" pitchFamily="18" charset="0"/>
              </a:rPr>
              <a:t>đã</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lắp</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đặt</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trên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tài</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sản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công</a:t>
            </a:r>
            <a:endParaRPr lang="en-US" sz="2200" dirty="0" smtClean="0">
              <a:latin typeface="+mn-lt"/>
              <a:cs typeface="Times New Roman" panose="02020603050405020304" pitchFamily="18" charset="0"/>
            </a:endParaRPr>
          </a:p>
          <a:p>
            <a:pPr marL="342900" lvl="0" indent="-342900" algn="just">
              <a:lnSpc>
                <a:spcPct val="114000"/>
              </a:lnSpc>
              <a:buFont typeface="Wingdings" panose="05000000000000000000" pitchFamily="2" charset="2"/>
              <a:buChar char="Ø"/>
            </a:pPr>
            <a:r>
              <a:rPr lang="en-US" sz="2200" dirty="0" err="1" smtClean="0">
                <a:latin typeface="+mn-lt"/>
                <a:cs typeface="Times New Roman" panose="02020603050405020304" pitchFamily="18" charset="0"/>
              </a:rPr>
              <a:t>Chính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phủ</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giao</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Bộ</a:t>
            </a:r>
            <a:r>
              <a:rPr lang="en-US" sz="2200" dirty="0" smtClean="0">
                <a:latin typeface="+mn-lt"/>
                <a:cs typeface="Times New Roman" panose="02020603050405020304" pitchFamily="18" charset="0"/>
              </a:rPr>
              <a:t> TTTT </a:t>
            </a:r>
            <a:r>
              <a:rPr lang="en-US" sz="2200" dirty="0" err="1" smtClean="0">
                <a:latin typeface="+mn-lt"/>
                <a:cs typeface="Times New Roman" panose="02020603050405020304" pitchFamily="18" charset="0"/>
              </a:rPr>
              <a:t>phối</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hợp</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với</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các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Bộ</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liên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quan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xây</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dựng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Nghị</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định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cho</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phép</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lắp</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đặt</a:t>
            </a:r>
            <a:r>
              <a:rPr lang="en-US" sz="2200" dirty="0" smtClean="0">
                <a:latin typeface="+mn-lt"/>
                <a:cs typeface="Times New Roman" panose="02020603050405020304" pitchFamily="18" charset="0"/>
              </a:rPr>
              <a:t> BTS </a:t>
            </a:r>
            <a:r>
              <a:rPr lang="en-US" sz="2200" dirty="0" err="1" smtClean="0">
                <a:latin typeface="+mn-lt"/>
                <a:cs typeface="Times New Roman" panose="02020603050405020304" pitchFamily="18" charset="0"/>
              </a:rPr>
              <a:t>trên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tài</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sản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công</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để</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đảm</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bảo</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thông</a:t>
            </a:r>
            <a:r>
              <a:rPr lang="en-US" sz="2200" dirty="0" smtClean="0">
                <a:latin typeface="+mn-lt"/>
                <a:cs typeface="Times New Roman" panose="02020603050405020304" pitchFamily="18" charset="0"/>
              </a:rPr>
              <a:t> tin </a:t>
            </a:r>
            <a:r>
              <a:rPr lang="en-US" sz="2200" dirty="0" err="1" smtClean="0">
                <a:latin typeface="+mn-lt"/>
                <a:cs typeface="Times New Roman" panose="02020603050405020304" pitchFamily="18" charset="0"/>
              </a:rPr>
              <a:t>liên</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lạc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kinh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tế</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xã</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hội</a:t>
            </a:r>
            <a:r>
              <a:rPr lang="en-US" sz="2200" dirty="0" smtClean="0">
                <a:latin typeface="+mn-lt"/>
                <a:cs typeface="Times New Roman" panose="02020603050405020304" pitchFamily="18" charset="0"/>
              </a:rPr>
              <a:t>, an </a:t>
            </a:r>
            <a:r>
              <a:rPr lang="en-US" sz="2200" dirty="0" err="1" smtClean="0">
                <a:latin typeface="+mn-lt"/>
                <a:cs typeface="Times New Roman" panose="02020603050405020304" pitchFamily="18" charset="0"/>
              </a:rPr>
              <a:t>ninh</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quốc</a:t>
            </a:r>
            <a:r>
              <a:rPr lang="en-US" sz="2200" dirty="0" smtClean="0">
                <a:latin typeface="+mn-lt"/>
                <a:cs typeface="Times New Roman" panose="02020603050405020304" pitchFamily="18" charset="0"/>
              </a:rPr>
              <a:t> </a:t>
            </a:r>
            <a:r>
              <a:rPr lang="en-US" sz="2200" dirty="0" err="1" smtClean="0">
                <a:latin typeface="+mn-lt"/>
                <a:cs typeface="Times New Roman" panose="02020603050405020304" pitchFamily="18" charset="0"/>
              </a:rPr>
              <a:t>phòng</a:t>
            </a:r>
            <a:r>
              <a:rPr lang="en-US" sz="2200" dirty="0" smtClean="0">
                <a:latin typeface="+mn-lt"/>
                <a:cs typeface="Times New Roman" panose="02020603050405020304" pitchFamily="18" charset="0"/>
              </a:rPr>
              <a:t>.</a:t>
            </a:r>
          </a:p>
          <a:p>
            <a:pPr marL="342900" lvl="0" indent="-342900" algn="just">
              <a:lnSpc>
                <a:spcPct val="114000"/>
              </a:lnSpc>
              <a:buFont typeface="Arial" pitchFamily="34" charset="0"/>
              <a:buChar char="•"/>
            </a:pPr>
            <a:r>
              <a:rPr lang="vi-VN" sz="2200" dirty="0">
                <a:latin typeface="Calibri" pitchFamily="34" charset="0"/>
                <a:cs typeface="Calibri" pitchFamily="34" charset="0"/>
              </a:rPr>
              <a:t>Đề nghị Sở tham mưu UBND tỉnh chưa yêu cầu DNVT di dời trạm BTS trên tài sản công, chờ ý kiến từ Chính phủ để triển khai.</a:t>
            </a:r>
          </a:p>
        </p:txBody>
      </p:sp>
    </p:spTree>
    <p:extLst>
      <p:ext uri="{BB962C8B-B14F-4D97-AF65-F5344CB8AC3E}">
        <p14:creationId xmlns:p14="http://schemas.microsoft.com/office/powerpoint/2010/main" val="1553440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12</a:t>
            </a:fld>
            <a:endParaRPr lang="en-US"/>
          </a:p>
        </p:txBody>
      </p:sp>
      <p:sp>
        <p:nvSpPr>
          <p:cNvPr id="3" name="Title 2"/>
          <p:cNvSpPr>
            <a:spLocks noGrp="1"/>
          </p:cNvSpPr>
          <p:nvPr>
            <p:ph type="title"/>
          </p:nvPr>
        </p:nvSpPr>
        <p:spPr>
          <a:xfrm>
            <a:off x="457200" y="228600"/>
            <a:ext cx="8382000" cy="609600"/>
          </a:xfrm>
        </p:spPr>
        <p:txBody>
          <a:bodyPr/>
          <a:lstStyle/>
          <a:p>
            <a:pPr algn="ctr"/>
            <a:r>
              <a:rPr lang="en-US" altLang="en-US" sz="2800">
                <a:latin typeface="+mn-lt"/>
                <a:ea typeface="+mn-ea"/>
                <a:cs typeface="Times New Roman" pitchFamily="18" charset="0"/>
              </a:rPr>
              <a:t>NỘI DUNG CHÍNH</a:t>
            </a:r>
            <a:endParaRPr lang="en-US" sz="2800">
              <a:latin typeface="+mn-lt"/>
              <a:ea typeface="+mn-ea"/>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184706326"/>
              </p:ext>
            </p:extLst>
          </p:nvPr>
        </p:nvGraphicFramePr>
        <p:xfrm>
          <a:off x="381000" y="1600200"/>
          <a:ext cx="8610600" cy="3566160"/>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1.Tình</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hình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QH HTKTVT </a:t>
                      </a:r>
                      <a:r>
                        <a:rPr lang="en-US" altLang="en-US" sz="2200" b="0" kern="1200" dirty="0" err="1" smtClean="0">
                          <a:solidFill>
                            <a:schemeClr val="tx1"/>
                          </a:solidFill>
                          <a:latin typeface="+mn-lt"/>
                          <a:ea typeface="+mn-ea"/>
                          <a:cs typeface="Times New Roman" pitchFamily="18" charset="0"/>
                        </a:rPr>
                        <a:t>thụ</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động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tại</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các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địa</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2. </a:t>
                      </a:r>
                      <a:r>
                        <a:rPr lang="en-US" altLang="en-US" sz="2200" b="0" kern="1200" dirty="0" err="1" smtClean="0">
                          <a:solidFill>
                            <a:schemeClr val="tx1"/>
                          </a:solidFill>
                          <a:latin typeface="+mn-lt"/>
                          <a:ea typeface="+mn-ea"/>
                          <a:cs typeface="Times New Roman" pitchFamily="18" charset="0"/>
                        </a:rPr>
                        <a:t>Quy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về</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cấp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phép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HTVTTĐ</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405770">
                <a:tc>
                  <a:txBody>
                    <a:bodyPr/>
                    <a:lstStyle/>
                    <a:p>
                      <a:pPr marL="0" indent="566738">
                        <a:lnSpc>
                          <a:spcPct val="150000"/>
                        </a:lnSpc>
                        <a:spcBef>
                          <a:spcPts val="300"/>
                        </a:spcBef>
                        <a:spcAft>
                          <a:spcPts val="300"/>
                        </a:spcAft>
                      </a:pPr>
                      <a:r>
                        <a:rPr lang="en-US" altLang="en-US" sz="2200" b="0" kern="1200" dirty="0" smtClean="0">
                          <a:solidFill>
                            <a:schemeClr val="tx1"/>
                          </a:solidFill>
                          <a:latin typeface="+mn-lt"/>
                          <a:ea typeface="+mn-ea"/>
                          <a:cs typeface="Times New Roman" pitchFamily="18" charset="0"/>
                        </a:rPr>
                        <a:t>3. </a:t>
                      </a:r>
                      <a:r>
                        <a:rPr lang="en-US" altLang="en-US" sz="2200" b="0" kern="1200" dirty="0" err="1" smtClean="0">
                          <a:solidFill>
                            <a:schemeClr val="tx1"/>
                          </a:solidFill>
                          <a:latin typeface="+mn-lt"/>
                          <a:ea typeface="+mn-ea"/>
                          <a:cs typeface="Times New Roman" pitchFamily="18" charset="0"/>
                        </a:rPr>
                        <a:t>Vướng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mắc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trong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lắp</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đặt</a:t>
                      </a:r>
                      <a:r>
                        <a:rPr lang="en-US" altLang="en-US" sz="2200" b="0" kern="1200" baseline="0" dirty="0" smtClean="0">
                          <a:solidFill>
                            <a:schemeClr val="tx1"/>
                          </a:solidFill>
                          <a:latin typeface="+mn-lt"/>
                          <a:ea typeface="+mn-ea"/>
                          <a:cs typeface="Times New Roman" pitchFamily="18" charset="0"/>
                        </a:rPr>
                        <a:t> BTS </a:t>
                      </a:r>
                      <a:r>
                        <a:rPr lang="en-US" altLang="en-US" sz="2200" b="0" kern="1200" baseline="0" dirty="0" err="1" smtClean="0">
                          <a:solidFill>
                            <a:schemeClr val="tx1"/>
                          </a:solidFill>
                          <a:latin typeface="+mn-lt"/>
                          <a:ea typeface="+mn-ea"/>
                          <a:cs typeface="Times New Roman" pitchFamily="18" charset="0"/>
                        </a:rPr>
                        <a:t>trên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tài</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sản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công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2"/>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1" kern="1200" dirty="0" smtClean="0">
                          <a:solidFill>
                            <a:schemeClr val="tx1"/>
                          </a:solidFill>
                          <a:latin typeface="+mn-lt"/>
                          <a:ea typeface="+mn-ea"/>
                          <a:cs typeface="Times New Roman" pitchFamily="18" charset="0"/>
                        </a:rPr>
                        <a:t>4. </a:t>
                      </a:r>
                      <a:r>
                        <a:rPr lang="en-US" altLang="en-US" sz="2200" b="1" kern="1200" dirty="0" err="1" smtClean="0">
                          <a:solidFill>
                            <a:schemeClr val="tx1"/>
                          </a:solidFill>
                          <a:latin typeface="+mn-lt"/>
                          <a:ea typeface="+mn-ea"/>
                          <a:cs typeface="Times New Roman" pitchFamily="18" charset="0"/>
                        </a:rPr>
                        <a:t>Chỉ</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thị</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số</a:t>
                      </a:r>
                      <a:r>
                        <a:rPr lang="en-US" altLang="en-US" sz="2200" b="1" kern="1200" dirty="0" smtClean="0">
                          <a:solidFill>
                            <a:schemeClr val="tx1"/>
                          </a:solidFill>
                          <a:latin typeface="+mn-lt"/>
                          <a:ea typeface="+mn-ea"/>
                          <a:cs typeface="Times New Roman" pitchFamily="18" charset="0"/>
                        </a:rPr>
                        <a:t> 52/CT-BTTTT </a:t>
                      </a:r>
                      <a:r>
                        <a:rPr lang="en-US" altLang="en-US" sz="2200" b="1" kern="1200" dirty="0" err="1" smtClean="0">
                          <a:solidFill>
                            <a:schemeClr val="tx1"/>
                          </a:solidFill>
                          <a:latin typeface="+mn-lt"/>
                          <a:ea typeface="+mn-ea"/>
                          <a:cs typeface="Times New Roman" pitchFamily="18" charset="0"/>
                        </a:rPr>
                        <a:t>ngày</a:t>
                      </a:r>
                      <a:r>
                        <a:rPr lang="en-US" altLang="en-US" sz="2200" b="1" kern="1200" dirty="0" smtClean="0">
                          <a:solidFill>
                            <a:schemeClr val="tx1"/>
                          </a:solidFill>
                          <a:latin typeface="+mn-lt"/>
                          <a:ea typeface="+mn-ea"/>
                          <a:cs typeface="Times New Roman" pitchFamily="18" charset="0"/>
                        </a:rPr>
                        <a:t> 11/11/2019</a:t>
                      </a:r>
                      <a:endParaRPr lang="en-US" sz="2200" b="1"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3"/>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5. </a:t>
                      </a:r>
                      <a:r>
                        <a:rPr lang="en-US" sz="2200" b="0" kern="1200" dirty="0" err="1" smtClean="0">
                          <a:solidFill>
                            <a:schemeClr val="tx1"/>
                          </a:solidFill>
                          <a:latin typeface="+mn-lt"/>
                          <a:ea typeface="+mn-ea"/>
                          <a:cs typeface="Times New Roman" pitchFamily="18" charset="0"/>
                        </a:rPr>
                        <a:t>Hạ</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tầng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mạng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cáp</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trong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tòa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nhà</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4"/>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6.</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Kế</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hoạch</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phát</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triển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viễn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thông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tại</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địa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5"/>
                  </a:ext>
                </a:extLst>
              </a:tr>
            </a:tbl>
          </a:graphicData>
        </a:graphic>
      </p:graphicFrame>
      <p:pic>
        <p:nvPicPr>
          <p:cNvPr id="8" name="Picture 4" descr="Ảnh động trang trí powerpoint (19)"/>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8" y="3202371"/>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895600"/>
            <a:ext cx="291465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020" y="4057650"/>
            <a:ext cx="2914650" cy="2506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010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p>
            <a:pPr algn="ctr">
              <a:spcBef>
                <a:spcPct val="20000"/>
              </a:spcBef>
            </a:pPr>
            <a:r>
              <a:rPr lang="en-US" sz="2400">
                <a:solidFill>
                  <a:srgbClr val="0070C0"/>
                </a:solidFill>
                <a:cs typeface="Times New Roman" pitchFamily="18" charset="0"/>
              </a:rPr>
              <a:t>CÁC NỘI DUNG CHÍNH CỦA CHỈ THỊ</a:t>
            </a:r>
          </a:p>
        </p:txBody>
      </p:sp>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930202946"/>
              </p:ext>
            </p:extLst>
          </p:nvPr>
        </p:nvGraphicFramePr>
        <p:xfrm>
          <a:off x="457200" y="838200"/>
          <a:ext cx="8305800" cy="4952111"/>
        </p:xfrm>
        <a:graphic>
          <a:graphicData uri="http://schemas.openxmlformats.org/drawingml/2006/table">
            <a:tbl>
              <a:tblPr firstRow="1" bandRow="1">
                <a:tableStyleId>{5940675A-B579-460E-94D1-54222C63F5DA}</a:tableStyleId>
              </a:tblPr>
              <a:tblGrid>
                <a:gridCol w="8305800">
                  <a:extLst>
                    <a:ext uri="{9D8B030D-6E8A-4147-A177-3AD203B41FA5}">
                      <a16:colId xmlns:a16="http://schemas.microsoft.com/office/drawing/2014/main" val="20000"/>
                    </a:ext>
                  </a:extLst>
                </a:gridCol>
              </a:tblGrid>
              <a:tr h="370840">
                <a:tc>
                  <a:txBody>
                    <a:bodyPr/>
                    <a:lstStyle/>
                    <a:p>
                      <a:pPr marL="0" marR="0" lvl="0" indent="0" algn="just" defTabSz="914400" rtl="0" eaLnBrk="1" fontAlgn="auto" latinLnBrk="0" hangingPunct="1">
                        <a:lnSpc>
                          <a:spcPct val="114000"/>
                        </a:lnSpc>
                        <a:spcBef>
                          <a:spcPts val="0"/>
                        </a:spcBef>
                        <a:spcAft>
                          <a:spcPts val="0"/>
                        </a:spcAft>
                        <a:buClrTx/>
                        <a:buSzTx/>
                        <a:buFontTx/>
                        <a:buNone/>
                        <a:tabLst/>
                        <a:defRPr/>
                      </a:pPr>
                      <a:r>
                        <a:rPr lang="nl-NL" sz="2400" b="1" smtClean="0">
                          <a:latin typeface="+mj-lt"/>
                          <a:cs typeface="Times New Roman" panose="02020603050405020304" pitchFamily="18" charset="0"/>
                        </a:rPr>
                        <a:t>Một</a:t>
                      </a:r>
                      <a:r>
                        <a:rPr lang="nl-NL" sz="2400" b="1" baseline="0" smtClean="0">
                          <a:latin typeface="+mj-lt"/>
                          <a:cs typeface="Times New Roman" panose="02020603050405020304" pitchFamily="18" charset="0"/>
                        </a:rPr>
                        <a:t> năm 2 lần (tháng 01 và tháng 07), </a:t>
                      </a:r>
                      <a:r>
                        <a:rPr lang="nl-NL" sz="2400" b="1" smtClean="0">
                          <a:latin typeface="+mj-lt"/>
                          <a:cs typeface="Times New Roman" panose="02020603050405020304" pitchFamily="18" charset="0"/>
                        </a:rPr>
                        <a:t>Sở TTTT, các DNVT, doanh nghiệp XHH họp bàn, thống nhất:</a:t>
                      </a:r>
                      <a:endParaRPr lang="en-US" sz="2400" b="1">
                        <a:latin typeface="+mj-lt"/>
                      </a:endParaRPr>
                    </a:p>
                  </a:txBody>
                  <a:tcPr/>
                </a:tc>
                <a:extLst>
                  <a:ext uri="{0D108BD9-81ED-4DB2-BD59-A6C34878D82A}">
                    <a16:rowId xmlns:a16="http://schemas.microsoft.com/office/drawing/2014/main" val="10000"/>
                  </a:ext>
                </a:extLst>
              </a:tr>
              <a:tr h="370840">
                <a:tc>
                  <a:txBody>
                    <a:bodyPr/>
                    <a:lstStyle/>
                    <a:p>
                      <a:pPr marL="342900" lvl="0" indent="-342900" algn="just">
                        <a:lnSpc>
                          <a:spcPct val="114000"/>
                        </a:lnSpc>
                        <a:buFont typeface="Wingdings" panose="05000000000000000000" pitchFamily="2" charset="2"/>
                        <a:buChar char="v"/>
                      </a:pPr>
                      <a:r>
                        <a:rPr lang="nl-NL" sz="2400" smtClean="0">
                          <a:latin typeface="+mj-lt"/>
                          <a:cs typeface="Times New Roman" panose="02020603050405020304" pitchFamily="18" charset="0"/>
                        </a:rPr>
                        <a:t>Danh mục vị trí cột ăng ten, tuyến cống bể cáp, tuyến cột treo cáp, nhà trạm VT:</a:t>
                      </a:r>
                    </a:p>
                    <a:p>
                      <a:pPr lvl="0" algn="just">
                        <a:lnSpc>
                          <a:spcPct val="114000"/>
                        </a:lnSpc>
                      </a:pPr>
                      <a:r>
                        <a:rPr lang="nl-NL" sz="2400" smtClean="0">
                          <a:latin typeface="+mj-lt"/>
                          <a:cs typeface="Times New Roman" panose="02020603050405020304" pitchFamily="18" charset="0"/>
                        </a:rPr>
                        <a:t>(i) của các DNVT có thể cùng chia sẻ, sử dụng chung </a:t>
                      </a:r>
                      <a:endParaRPr lang="en-US" sz="2400" smtClean="0">
                        <a:latin typeface="+mj-lt"/>
                        <a:cs typeface="Times New Roman" panose="02020603050405020304" pitchFamily="18" charset="0"/>
                      </a:endParaRPr>
                    </a:p>
                    <a:p>
                      <a:pPr lvl="0" algn="just">
                        <a:lnSpc>
                          <a:spcPct val="114000"/>
                        </a:lnSpc>
                      </a:pPr>
                      <a:r>
                        <a:rPr lang="nl-NL" sz="2400" smtClean="0">
                          <a:latin typeface="+mj-lt"/>
                          <a:cs typeface="Times New Roman" panose="02020603050405020304" pitchFamily="18" charset="0"/>
                        </a:rPr>
                        <a:t>(ii) dự kiến đầu tư/phối hợp xây dựng mới để sử dụng chung</a:t>
                      </a:r>
                      <a:endParaRPr lang="en-US" sz="2400" smtClean="0">
                        <a:latin typeface="+mj-lt"/>
                        <a:cs typeface="Times New Roman" panose="02020603050405020304" pitchFamily="18" charset="0"/>
                      </a:endParaRPr>
                    </a:p>
                    <a:p>
                      <a:pPr lvl="0" algn="just">
                        <a:lnSpc>
                          <a:spcPct val="114000"/>
                        </a:lnSpc>
                      </a:pPr>
                      <a:r>
                        <a:rPr lang="nl-NL" sz="2400" smtClean="0">
                          <a:latin typeface="+mj-lt"/>
                          <a:cs typeface="Times New Roman" panose="02020603050405020304" pitchFamily="18" charset="0"/>
                        </a:rPr>
                        <a:t>(iii) của các doanh nghiệp XHH mà DNVT có thể thuê lại </a:t>
                      </a:r>
                      <a:endParaRPr lang="en-US" sz="2400">
                        <a:latin typeface="+mj-lt"/>
                      </a:endParaRPr>
                    </a:p>
                  </a:txBody>
                  <a:tcPr>
                    <a:gradFill>
                      <a:gsLst>
                        <a:gs pos="0">
                          <a:schemeClr val="accent3">
                            <a:lumMod val="20000"/>
                            <a:lumOff val="8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1"/>
                  </a:ext>
                </a:extLst>
              </a:tr>
              <a:tr h="370840">
                <a:tc>
                  <a:txBody>
                    <a:bodyPr/>
                    <a:lstStyle/>
                    <a:p>
                      <a:pPr marL="342900" indent="-342900">
                        <a:lnSpc>
                          <a:spcPct val="114000"/>
                        </a:lnSpc>
                        <a:buFont typeface="Wingdings" panose="05000000000000000000" pitchFamily="2" charset="2"/>
                        <a:buChar char="v"/>
                      </a:pPr>
                      <a:r>
                        <a:rPr lang="nl-NL" sz="2400" smtClean="0">
                          <a:latin typeface="+mj-lt"/>
                          <a:cs typeface="Times New Roman" panose="02020603050405020304" pitchFamily="18" charset="0"/>
                        </a:rPr>
                        <a:t>Danh mục HTKT liên ngành có thể thuê để sử dụng chung</a:t>
                      </a:r>
                      <a:endParaRPr lang="en-US" sz="2400">
                        <a:latin typeface="+mj-lt"/>
                      </a:endParaRPr>
                    </a:p>
                  </a:txBody>
                  <a:tcPr>
                    <a:solidFill>
                      <a:schemeClr val="accent6">
                        <a:lumMod val="40000"/>
                        <a:lumOff val="60000"/>
                      </a:schemeClr>
                    </a:solidFill>
                  </a:tcPr>
                </a:tc>
                <a:extLst>
                  <a:ext uri="{0D108BD9-81ED-4DB2-BD59-A6C34878D82A}">
                    <a16:rowId xmlns:a16="http://schemas.microsoft.com/office/drawing/2014/main" val="10002"/>
                  </a:ext>
                </a:extLst>
              </a:tr>
              <a:tr h="370840">
                <a:tc>
                  <a:txBody>
                    <a:bodyPr/>
                    <a:lstStyle/>
                    <a:p>
                      <a:pPr marL="342900" indent="-342900">
                        <a:lnSpc>
                          <a:spcPct val="114000"/>
                        </a:lnSpc>
                        <a:buFont typeface="Wingdings" panose="05000000000000000000" pitchFamily="2" charset="2"/>
                        <a:buChar char="v"/>
                      </a:pPr>
                      <a:r>
                        <a:rPr lang="nl-NL" sz="2400" smtClean="0">
                          <a:latin typeface="+mj-lt"/>
                          <a:cs typeface="Times New Roman" panose="02020603050405020304" pitchFamily="18" charset="0"/>
                        </a:rPr>
                        <a:t>Thỏa thuận các nội dung kinh tế, kỹ thuật sử dụng chung HTVTTĐ của các DNVT hoặc cùng thuê doanh nghiệp XHH hoặc thuê lại cơ sở HTKT liên ngành để sử dụng chung</a:t>
                      </a:r>
                      <a:endParaRPr lang="en-US" sz="2400">
                        <a:latin typeface="+mj-lt"/>
                      </a:endParaRPr>
                    </a:p>
                  </a:txBody>
                  <a:tcPr>
                    <a:gradFill>
                      <a:gsLst>
                        <a:gs pos="0">
                          <a:schemeClr val="accent2">
                            <a:lumMod val="20000"/>
                            <a:lumOff val="8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81318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14</a:t>
            </a:fld>
            <a:endParaRPr lang="en-US"/>
          </a:p>
        </p:txBody>
      </p:sp>
      <p:sp>
        <p:nvSpPr>
          <p:cNvPr id="8" name="Title 1"/>
          <p:cNvSpPr txBox="1">
            <a:spLocks/>
          </p:cNvSpPr>
          <p:nvPr/>
        </p:nvSpPr>
        <p:spPr bwMode="auto">
          <a:xfrm>
            <a:off x="457200" y="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spcBef>
                <a:spcPct val="20000"/>
              </a:spcBef>
            </a:pPr>
            <a:r>
              <a:rPr lang="en-US" sz="2800" smtClean="0">
                <a:solidFill>
                  <a:srgbClr val="0070C0"/>
                </a:solidFill>
                <a:latin typeface="+mj-lt"/>
                <a:ea typeface="+mn-ea"/>
                <a:cs typeface="Times New Roman" pitchFamily="18" charset="0"/>
              </a:rPr>
              <a:t>CÁC NỘI DUNG CHÍNH CỦA CHỈ THỊ</a:t>
            </a:r>
            <a:endParaRPr lang="en-US" sz="2800">
              <a:solidFill>
                <a:srgbClr val="0070C0"/>
              </a:solidFill>
              <a:latin typeface="+mj-lt"/>
              <a:ea typeface="+mn-ea"/>
              <a:cs typeface="Times New Roman" pitchFamily="18" charset="0"/>
            </a:endParaRPr>
          </a:p>
        </p:txBody>
      </p:sp>
      <p:sp>
        <p:nvSpPr>
          <p:cNvPr id="3" name="TextBox 2"/>
          <p:cNvSpPr txBox="1"/>
          <p:nvPr/>
        </p:nvSpPr>
        <p:spPr>
          <a:xfrm>
            <a:off x="2743754" y="3152750"/>
            <a:ext cx="1951097" cy="523220"/>
          </a:xfrm>
          <a:prstGeom prst="rect">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sz="2800" b="1" smtClean="0">
                <a:solidFill>
                  <a:schemeClr val="bg2">
                    <a:lumMod val="10000"/>
                  </a:schemeClr>
                </a:solidFill>
                <a:latin typeface="+mj-lt"/>
              </a:rPr>
              <a:t>Sở TTTT</a:t>
            </a:r>
            <a:endParaRPr lang="en-US" sz="2800" b="1">
              <a:solidFill>
                <a:schemeClr val="bg2">
                  <a:lumMod val="10000"/>
                </a:schemeClr>
              </a:solidFill>
              <a:latin typeface="+mj-lt"/>
            </a:endParaRPr>
          </a:p>
        </p:txBody>
      </p:sp>
      <p:sp>
        <p:nvSpPr>
          <p:cNvPr id="9" name="TextBox 8"/>
          <p:cNvSpPr txBox="1"/>
          <p:nvPr/>
        </p:nvSpPr>
        <p:spPr>
          <a:xfrm>
            <a:off x="112487" y="1062764"/>
            <a:ext cx="11430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smtClean="0">
                <a:solidFill>
                  <a:schemeClr val="bg2">
                    <a:lumMod val="10000"/>
                  </a:schemeClr>
                </a:solidFill>
                <a:latin typeface="+mj-lt"/>
              </a:rPr>
              <a:t>Sở GTVT</a:t>
            </a:r>
            <a:endParaRPr lang="en-US" b="1">
              <a:solidFill>
                <a:schemeClr val="bg2">
                  <a:lumMod val="10000"/>
                </a:schemeClr>
              </a:solidFill>
              <a:latin typeface="+mj-lt"/>
            </a:endParaRPr>
          </a:p>
        </p:txBody>
      </p:sp>
      <p:sp>
        <p:nvSpPr>
          <p:cNvPr id="10" name="TextBox 9"/>
          <p:cNvSpPr txBox="1"/>
          <p:nvPr/>
        </p:nvSpPr>
        <p:spPr>
          <a:xfrm>
            <a:off x="112487" y="1824764"/>
            <a:ext cx="114300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smtClean="0">
                <a:solidFill>
                  <a:schemeClr val="bg2">
                    <a:lumMod val="10000"/>
                  </a:schemeClr>
                </a:solidFill>
                <a:latin typeface="+mj-lt"/>
              </a:rPr>
              <a:t>Sở Tài chính</a:t>
            </a:r>
            <a:endParaRPr lang="en-US" b="1">
              <a:solidFill>
                <a:schemeClr val="bg2">
                  <a:lumMod val="10000"/>
                </a:schemeClr>
              </a:solidFill>
              <a:latin typeface="+mj-lt"/>
            </a:endParaRPr>
          </a:p>
        </p:txBody>
      </p:sp>
      <p:sp>
        <p:nvSpPr>
          <p:cNvPr id="11" name="TextBox 10"/>
          <p:cNvSpPr txBox="1"/>
          <p:nvPr/>
        </p:nvSpPr>
        <p:spPr>
          <a:xfrm>
            <a:off x="112487" y="2866036"/>
            <a:ext cx="114300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smtClean="0">
                <a:solidFill>
                  <a:schemeClr val="bg2">
                    <a:lumMod val="10000"/>
                  </a:schemeClr>
                </a:solidFill>
                <a:latin typeface="+mj-lt"/>
              </a:rPr>
              <a:t>Sở Xây dựng</a:t>
            </a:r>
            <a:endParaRPr lang="en-US" b="1">
              <a:solidFill>
                <a:schemeClr val="bg2">
                  <a:lumMod val="10000"/>
                </a:schemeClr>
              </a:solidFill>
              <a:latin typeface="+mj-lt"/>
            </a:endParaRPr>
          </a:p>
        </p:txBody>
      </p:sp>
      <p:sp>
        <p:nvSpPr>
          <p:cNvPr id="12" name="TextBox 11"/>
          <p:cNvSpPr txBox="1"/>
          <p:nvPr/>
        </p:nvSpPr>
        <p:spPr>
          <a:xfrm>
            <a:off x="112487" y="3675970"/>
            <a:ext cx="11430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smtClean="0">
                <a:solidFill>
                  <a:schemeClr val="bg2">
                    <a:lumMod val="10000"/>
                  </a:schemeClr>
                </a:solidFill>
                <a:latin typeface="+mj-lt"/>
              </a:rPr>
              <a:t>Sở TNMT</a:t>
            </a:r>
            <a:endParaRPr lang="en-US" b="1">
              <a:solidFill>
                <a:schemeClr val="bg2">
                  <a:lumMod val="10000"/>
                </a:schemeClr>
              </a:solidFill>
              <a:latin typeface="+mj-lt"/>
            </a:endParaRPr>
          </a:p>
        </p:txBody>
      </p:sp>
      <p:sp>
        <p:nvSpPr>
          <p:cNvPr id="13" name="TextBox 12"/>
          <p:cNvSpPr txBox="1"/>
          <p:nvPr/>
        </p:nvSpPr>
        <p:spPr>
          <a:xfrm>
            <a:off x="112487" y="4339364"/>
            <a:ext cx="11430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smtClean="0">
                <a:solidFill>
                  <a:schemeClr val="bg2">
                    <a:lumMod val="10000"/>
                  </a:schemeClr>
                </a:solidFill>
                <a:latin typeface="+mj-lt"/>
              </a:rPr>
              <a:t>Điện lực</a:t>
            </a:r>
            <a:endParaRPr lang="en-US" b="1">
              <a:solidFill>
                <a:schemeClr val="bg2">
                  <a:lumMod val="10000"/>
                </a:schemeClr>
              </a:solidFill>
              <a:latin typeface="+mj-lt"/>
            </a:endParaRPr>
          </a:p>
        </p:txBody>
      </p:sp>
      <p:sp>
        <p:nvSpPr>
          <p:cNvPr id="14" name="TextBox 13"/>
          <p:cNvSpPr txBox="1"/>
          <p:nvPr/>
        </p:nvSpPr>
        <p:spPr>
          <a:xfrm>
            <a:off x="112487" y="5025164"/>
            <a:ext cx="114300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b="1" smtClean="0">
                <a:solidFill>
                  <a:schemeClr val="bg2">
                    <a:lumMod val="10000"/>
                  </a:schemeClr>
                </a:solidFill>
                <a:latin typeface="+mj-lt"/>
              </a:rPr>
              <a:t>Cấp thoát nước…</a:t>
            </a:r>
            <a:endParaRPr lang="en-US" b="1">
              <a:solidFill>
                <a:schemeClr val="bg2">
                  <a:lumMod val="10000"/>
                </a:schemeClr>
              </a:solidFill>
              <a:latin typeface="+mj-lt"/>
            </a:endParaRPr>
          </a:p>
        </p:txBody>
      </p:sp>
      <p:sp>
        <p:nvSpPr>
          <p:cNvPr id="21" name="Rectangle 20"/>
          <p:cNvSpPr/>
          <p:nvPr/>
        </p:nvSpPr>
        <p:spPr>
          <a:xfrm>
            <a:off x="5678853" y="4154698"/>
            <a:ext cx="3316513" cy="1107996"/>
          </a:xfrm>
          <a:prstGeom prst="rect">
            <a:avLst/>
          </a:prstGeom>
          <a:solidFill>
            <a:schemeClr val="accent3">
              <a:lumMod val="20000"/>
              <a:lumOff val="80000"/>
            </a:schemeClr>
          </a:solidFill>
        </p:spPr>
        <p:txBody>
          <a:bodyPr wrap="square">
            <a:spAutoFit/>
          </a:bodyPr>
          <a:lstStyle/>
          <a:p>
            <a:pPr marL="342900" indent="-342900" algn="just">
              <a:buFont typeface="Wingdings" panose="05000000000000000000" pitchFamily="2" charset="2"/>
              <a:buChar char="Ø"/>
            </a:pPr>
            <a:r>
              <a:rPr lang="en-US" sz="2200" dirty="0" err="1" smtClean="0">
                <a:latin typeface="+mj-lt"/>
                <a:cs typeface="Times New Roman" panose="02020603050405020304" pitchFamily="18" charset="0"/>
              </a:rPr>
              <a:t>Thúc</a:t>
            </a:r>
            <a:r>
              <a:rPr lang="en-US" sz="2200" dirty="0" smtClean="0">
                <a:latin typeface="+mj-lt"/>
                <a:cs typeface="Times New Roman" panose="02020603050405020304" pitchFamily="18" charset="0"/>
              </a:rPr>
              <a:t> </a:t>
            </a:r>
            <a:r>
              <a:rPr lang="en-US" sz="2200" dirty="0" err="1" smtClean="0">
                <a:latin typeface="+mj-lt"/>
                <a:cs typeface="Times New Roman" panose="02020603050405020304" pitchFamily="18" charset="0"/>
              </a:rPr>
              <a:t>đẩy</a:t>
            </a:r>
            <a:r>
              <a:rPr lang="en-US" sz="2200" dirty="0" smtClean="0">
                <a:latin typeface="+mj-lt"/>
                <a:cs typeface="Times New Roman" panose="02020603050405020304" pitchFamily="18" charset="0"/>
              </a:rPr>
              <a:t> </a:t>
            </a:r>
            <a:r>
              <a:rPr lang="en-US" sz="2200" dirty="0" err="1" smtClean="0">
                <a:latin typeface="+mj-lt"/>
                <a:cs typeface="Times New Roman" panose="02020603050405020304" pitchFamily="18" charset="0"/>
              </a:rPr>
              <a:t>dùng</a:t>
            </a:r>
            <a:r>
              <a:rPr lang="en-US" sz="2200" dirty="0" smtClean="0">
                <a:latin typeface="+mj-lt"/>
                <a:cs typeface="Times New Roman" panose="02020603050405020304" pitchFamily="18" charset="0"/>
              </a:rPr>
              <a:t> </a:t>
            </a:r>
            <a:r>
              <a:rPr lang="en-US" sz="2200" dirty="0" err="1" smtClean="0">
                <a:latin typeface="+mj-lt"/>
                <a:cs typeface="Times New Roman" panose="02020603050405020304" pitchFamily="18" charset="0"/>
              </a:rPr>
              <a:t>chung</a:t>
            </a:r>
            <a:r>
              <a:rPr lang="en-US" sz="2200" dirty="0" smtClean="0">
                <a:latin typeface="+mj-lt"/>
                <a:cs typeface="Times New Roman" panose="02020603050405020304" pitchFamily="18" charset="0"/>
              </a:rPr>
              <a:t> HTVTTĐ </a:t>
            </a:r>
            <a:r>
              <a:rPr lang="nl-NL" sz="2200" dirty="0" smtClean="0">
                <a:latin typeface="+mj-lt"/>
                <a:cs typeface="Times New Roman" panose="02020603050405020304" pitchFamily="18" charset="0"/>
              </a:rPr>
              <a:t>và </a:t>
            </a:r>
            <a:r>
              <a:rPr lang="nl-NL" sz="2200" dirty="0">
                <a:latin typeface="+mj-lt"/>
                <a:cs typeface="Times New Roman" panose="02020603050405020304" pitchFamily="18" charset="0"/>
              </a:rPr>
              <a:t>HTKT liên ngành</a:t>
            </a:r>
            <a:endParaRPr lang="en-US" sz="2200" dirty="0">
              <a:latin typeface="+mj-lt"/>
            </a:endParaRPr>
          </a:p>
        </p:txBody>
      </p:sp>
      <p:sp>
        <p:nvSpPr>
          <p:cNvPr id="24" name="Rectangle 23"/>
          <p:cNvSpPr/>
          <p:nvPr/>
        </p:nvSpPr>
        <p:spPr>
          <a:xfrm>
            <a:off x="5651639" y="1393877"/>
            <a:ext cx="3327399" cy="2154436"/>
          </a:xfrm>
          <a:prstGeom prst="rect">
            <a:avLst/>
          </a:prstGeom>
          <a:solidFill>
            <a:schemeClr val="accent3">
              <a:lumMod val="20000"/>
              <a:lumOff val="80000"/>
            </a:schemeClr>
          </a:solidFill>
        </p:spPr>
        <p:txBody>
          <a:bodyPr wrap="square">
            <a:spAutoFit/>
          </a:bodyPr>
          <a:lstStyle/>
          <a:p>
            <a:pPr marL="342900" indent="-342900" algn="just">
              <a:buFont typeface="Wingdings" panose="05000000000000000000" pitchFamily="2" charset="2"/>
              <a:buChar char="Ø"/>
            </a:pPr>
            <a:r>
              <a:rPr lang="nl-NL" sz="2200">
                <a:latin typeface="+mj-lt"/>
                <a:cs typeface="Times New Roman" panose="02020603050405020304" pitchFamily="18" charset="0"/>
              </a:rPr>
              <a:t>Báo cáo UBND tỉnh, thành phố </a:t>
            </a:r>
            <a:r>
              <a:rPr lang="nl-NL" sz="2200" smtClean="0">
                <a:latin typeface="+mj-lt"/>
                <a:cs typeface="Times New Roman" panose="02020603050405020304" pitchFamily="18" charset="0"/>
              </a:rPr>
              <a:t>tạo </a:t>
            </a:r>
            <a:r>
              <a:rPr lang="nl-NL" sz="2200">
                <a:latin typeface="+mj-lt"/>
                <a:cs typeface="Times New Roman" panose="02020603050405020304" pitchFamily="18" charset="0"/>
              </a:rPr>
              <a:t>điều </a:t>
            </a:r>
            <a:r>
              <a:rPr lang="nl-NL" sz="2200" smtClean="0">
                <a:latin typeface="+mj-lt"/>
                <a:cs typeface="Times New Roman" panose="02020603050405020304" pitchFamily="18" charset="0"/>
              </a:rPr>
              <a:t>kiện </a:t>
            </a:r>
            <a:r>
              <a:rPr lang="nl-NL" sz="2200">
                <a:latin typeface="+mj-lt"/>
                <a:cs typeface="Times New Roman" panose="02020603050405020304" pitchFamily="18" charset="0"/>
              </a:rPr>
              <a:t>phê duyệt, cấp phép, triển khai </a:t>
            </a:r>
            <a:r>
              <a:rPr lang="en-US" sz="2200" smtClean="0">
                <a:latin typeface="+mj-lt"/>
                <a:cs typeface="Times New Roman" panose="02020603050405020304" pitchFamily="18" charset="0"/>
              </a:rPr>
              <a:t>HTVTTĐ</a:t>
            </a:r>
            <a:r>
              <a:rPr lang="nl-NL" sz="2200" smtClean="0">
                <a:latin typeface="+mj-lt"/>
                <a:cs typeface="Times New Roman" panose="02020603050405020304" pitchFamily="18" charset="0"/>
              </a:rPr>
              <a:t>, </a:t>
            </a:r>
            <a:r>
              <a:rPr lang="nl-NL" sz="2400">
                <a:latin typeface="+mj-lt"/>
                <a:cs typeface="Times New Roman" panose="02020603050405020304" pitchFamily="18" charset="0"/>
              </a:rPr>
              <a:t>HTKT </a:t>
            </a:r>
            <a:r>
              <a:rPr lang="nl-NL" sz="2200">
                <a:latin typeface="+mj-lt"/>
                <a:cs typeface="Times New Roman" panose="02020603050405020304" pitchFamily="18" charset="0"/>
              </a:rPr>
              <a:t>liên </a:t>
            </a:r>
            <a:r>
              <a:rPr lang="nl-NL" sz="2200" smtClean="0">
                <a:latin typeface="+mj-lt"/>
                <a:cs typeface="Times New Roman" panose="02020603050405020304" pitchFamily="18" charset="0"/>
              </a:rPr>
              <a:t>ngành dùng chung </a:t>
            </a:r>
            <a:endParaRPr lang="en-US" sz="2200">
              <a:latin typeface="+mj-lt"/>
            </a:endParaRPr>
          </a:p>
        </p:txBody>
      </p:sp>
      <p:sp>
        <p:nvSpPr>
          <p:cNvPr id="34" name="TextBox 33"/>
          <p:cNvSpPr txBox="1"/>
          <p:nvPr/>
        </p:nvSpPr>
        <p:spPr>
          <a:xfrm>
            <a:off x="2557699" y="809101"/>
            <a:ext cx="2257847" cy="1015663"/>
          </a:xfrm>
          <a:prstGeom prst="rect">
            <a:avLst/>
          </a:prstGeom>
          <a:solidFill>
            <a:schemeClr val="accent4">
              <a:lumMod val="20000"/>
              <a:lumOff val="80000"/>
            </a:schemeClr>
          </a:solidFill>
          <a:ln>
            <a:solidFill>
              <a:schemeClr val="accent5">
                <a:lumMod val="40000"/>
                <a:lumOff val="60000"/>
              </a:schemeClr>
            </a:solidFill>
          </a:ln>
          <a:effectLst>
            <a:outerShdw blurRad="40000" dist="23000" dir="5400000" rotWithShape="0">
              <a:srgbClr val="000000">
                <a:alpha val="35000"/>
              </a:srgbClr>
            </a:outerShdw>
            <a:softEdge rad="3175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lnSpc>
                <a:spcPct val="150000"/>
              </a:lnSpc>
            </a:pPr>
            <a:r>
              <a:rPr lang="en-US" sz="2000" b="1" smtClean="0">
                <a:solidFill>
                  <a:schemeClr val="bg2">
                    <a:lumMod val="10000"/>
                  </a:schemeClr>
                </a:solidFill>
                <a:latin typeface="+mj-lt"/>
              </a:rPr>
              <a:t>Doanh nghiệp VT, Doanh </a:t>
            </a:r>
            <a:r>
              <a:rPr lang="en-US" sz="2000" b="1">
                <a:solidFill>
                  <a:schemeClr val="bg2">
                    <a:lumMod val="10000"/>
                  </a:schemeClr>
                </a:solidFill>
                <a:latin typeface="+mj-lt"/>
              </a:rPr>
              <a:t>nghiệp XHH</a:t>
            </a:r>
          </a:p>
        </p:txBody>
      </p:sp>
      <p:grpSp>
        <p:nvGrpSpPr>
          <p:cNvPr id="38" name="Group 37"/>
          <p:cNvGrpSpPr/>
          <p:nvPr/>
        </p:nvGrpSpPr>
        <p:grpSpPr>
          <a:xfrm>
            <a:off x="2464811" y="5222391"/>
            <a:ext cx="2545270" cy="877617"/>
            <a:chOff x="4822744" y="236470"/>
            <a:chExt cx="1147391" cy="688434"/>
          </a:xfrm>
          <a:scene3d>
            <a:camera prst="orthographicFront">
              <a:rot lat="0" lon="0" rev="0"/>
            </a:camera>
            <a:lightRig rig="threePt" dir="t">
              <a:rot lat="0" lon="0" rev="1200000"/>
            </a:lightRig>
          </a:scene3d>
        </p:grpSpPr>
        <p:sp>
          <p:nvSpPr>
            <p:cNvPr id="39" name="Rounded Rectangle 38"/>
            <p:cNvSpPr/>
            <p:nvPr/>
          </p:nvSpPr>
          <p:spPr>
            <a:xfrm>
              <a:off x="4822744" y="236470"/>
              <a:ext cx="1147391" cy="688434"/>
            </a:xfrm>
            <a:prstGeom prst="roundRect">
              <a:avLst>
                <a:gd name="adj" fmla="val 10000"/>
              </a:avLst>
            </a:prstGeom>
            <a:gradFill rotWithShape="0">
              <a:gsLst>
                <a:gs pos="0">
                  <a:srgbClr val="C0504D">
                    <a:hueOff val="3511139"/>
                    <a:satOff val="-4379"/>
                    <a:lumOff val="1030"/>
                    <a:alphaOff val="0"/>
                    <a:shade val="51000"/>
                    <a:satMod val="130000"/>
                  </a:srgbClr>
                </a:gs>
                <a:gs pos="80000">
                  <a:srgbClr val="C0504D">
                    <a:hueOff val="3511139"/>
                    <a:satOff val="-4379"/>
                    <a:lumOff val="1030"/>
                    <a:alphaOff val="0"/>
                    <a:shade val="93000"/>
                    <a:satMod val="130000"/>
                  </a:srgbClr>
                </a:gs>
                <a:gs pos="100000">
                  <a:srgbClr val="C0504D">
                    <a:hueOff val="3511139"/>
                    <a:satOff val="-4379"/>
                    <a:lumOff val="1030"/>
                    <a:alphaOff val="0"/>
                    <a:shade val="94000"/>
                    <a:satMod val="135000"/>
                  </a:srgbClr>
                </a:gs>
              </a:gsLst>
              <a:lin ang="16200000" scaled="0"/>
            </a:gradFill>
            <a:ln>
              <a:noFill/>
            </a:ln>
            <a:effectLst>
              <a:outerShdw blurRad="50800" dist="63500" dir="18900000" algn="bl" rotWithShape="0">
                <a:prstClr val="black">
                  <a:alpha val="51000"/>
                </a:prstClr>
              </a:outerShdw>
            </a:effectLst>
            <a:sp3d>
              <a:bevelT w="63500" h="25400"/>
            </a:sp3d>
          </p:spPr>
          <p:style>
            <a:lnRef idx="0">
              <a:scrgbClr r="0" g="0" b="0"/>
            </a:lnRef>
            <a:fillRef idx="3">
              <a:scrgbClr r="0" g="0" b="0"/>
            </a:fillRef>
            <a:effectRef idx="3">
              <a:scrgbClr r="0" g="0" b="0"/>
            </a:effectRef>
            <a:fontRef idx="minor">
              <a:schemeClr val="lt1"/>
            </a:fontRef>
          </p:style>
        </p:sp>
        <p:sp>
          <p:nvSpPr>
            <p:cNvPr id="40" name="Rounded Rectangle 4"/>
            <p:cNvSpPr/>
            <p:nvPr/>
          </p:nvSpPr>
          <p:spPr>
            <a:xfrm>
              <a:off x="4842908" y="256634"/>
              <a:ext cx="1107063" cy="64810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algn="ctr"/>
              <a:r>
                <a:rPr lang="en-US" sz="2400" b="1" smtClean="0">
                  <a:solidFill>
                    <a:schemeClr val="bg2">
                      <a:lumMod val="10000"/>
                    </a:schemeClr>
                  </a:solidFill>
                  <a:latin typeface="+mj-lt"/>
                </a:rPr>
                <a:t>Cục Viễn thông</a:t>
              </a:r>
              <a:endParaRPr lang="en-US" sz="2400" b="1">
                <a:solidFill>
                  <a:schemeClr val="bg2">
                    <a:lumMod val="10000"/>
                  </a:schemeClr>
                </a:solidFill>
                <a:latin typeface="+mj-lt"/>
              </a:endParaRPr>
            </a:p>
          </p:txBody>
        </p:sp>
      </p:grpSp>
      <p:sp>
        <p:nvSpPr>
          <p:cNvPr id="41" name="Up-Down Arrow 40"/>
          <p:cNvSpPr/>
          <p:nvPr/>
        </p:nvSpPr>
        <p:spPr>
          <a:xfrm>
            <a:off x="3295257" y="3843069"/>
            <a:ext cx="782727" cy="1213089"/>
          </a:xfrm>
          <a:prstGeom prst="upDownArrow">
            <a:avLst/>
          </a:prstGeom>
          <a:ln/>
        </p:spPr>
        <p:style>
          <a:lnRef idx="1">
            <a:schemeClr val="accent3"/>
          </a:lnRef>
          <a:fillRef idx="2">
            <a:schemeClr val="accent3"/>
          </a:fillRef>
          <a:effectRef idx="1">
            <a:schemeClr val="accent3"/>
          </a:effectRef>
          <a:fontRef idx="minor">
            <a:schemeClr val="dk1"/>
          </a:fontRef>
        </p:style>
        <p:txBody>
          <a:bodyPr rtlCol="0" anchor="ctr"/>
          <a:lstStyle/>
          <a:p>
            <a:pPr algn="r"/>
            <a:endParaRPr lang="en-US" sz="2400" smtClean="0">
              <a:latin typeface="+mj-lt"/>
            </a:endParaRPr>
          </a:p>
        </p:txBody>
      </p:sp>
      <p:sp>
        <p:nvSpPr>
          <p:cNvPr id="42" name="Up-Down Arrow 41"/>
          <p:cNvSpPr/>
          <p:nvPr/>
        </p:nvSpPr>
        <p:spPr>
          <a:xfrm>
            <a:off x="3309237" y="1947902"/>
            <a:ext cx="782727" cy="1057761"/>
          </a:xfrm>
          <a:prstGeom prst="upDownArrow">
            <a:avLst>
              <a:gd name="adj1" fmla="val 50000"/>
              <a:gd name="adj2" fmla="val 38874"/>
            </a:avLst>
          </a:prstGeom>
          <a:ln/>
        </p:spPr>
        <p:style>
          <a:lnRef idx="1">
            <a:schemeClr val="accent4"/>
          </a:lnRef>
          <a:fillRef idx="2">
            <a:schemeClr val="accent4"/>
          </a:fillRef>
          <a:effectRef idx="1">
            <a:schemeClr val="accent4"/>
          </a:effectRef>
          <a:fontRef idx="minor">
            <a:schemeClr val="dk1"/>
          </a:fontRef>
        </p:style>
        <p:txBody>
          <a:bodyPr rtlCol="0" anchor="ctr"/>
          <a:lstStyle/>
          <a:p>
            <a:pPr algn="r"/>
            <a:endParaRPr lang="en-US" sz="2400" smtClean="0">
              <a:latin typeface="+mj-lt"/>
            </a:endParaRPr>
          </a:p>
        </p:txBody>
      </p:sp>
      <p:sp>
        <p:nvSpPr>
          <p:cNvPr id="43" name="Up-Down Arrow 42"/>
          <p:cNvSpPr/>
          <p:nvPr/>
        </p:nvSpPr>
        <p:spPr>
          <a:xfrm rot="5400000">
            <a:off x="1570097" y="2790482"/>
            <a:ext cx="782727" cy="1213089"/>
          </a:xfrm>
          <a:prstGeom prst="upDownArrow">
            <a:avLst/>
          </a:prstGeom>
          <a:ln/>
        </p:spPr>
        <p:style>
          <a:lnRef idx="1">
            <a:schemeClr val="accent5"/>
          </a:lnRef>
          <a:fillRef idx="2">
            <a:schemeClr val="accent5"/>
          </a:fillRef>
          <a:effectRef idx="1">
            <a:schemeClr val="accent5"/>
          </a:effectRef>
          <a:fontRef idx="minor">
            <a:schemeClr val="dk1"/>
          </a:fontRef>
        </p:style>
        <p:txBody>
          <a:bodyPr rtlCol="0" anchor="ctr"/>
          <a:lstStyle/>
          <a:p>
            <a:pPr algn="r"/>
            <a:endParaRPr lang="en-US" sz="2400" smtClean="0">
              <a:latin typeface="+mj-lt"/>
            </a:endParaRPr>
          </a:p>
        </p:txBody>
      </p:sp>
      <p:sp>
        <p:nvSpPr>
          <p:cNvPr id="44" name="Left Brace 43"/>
          <p:cNvSpPr/>
          <p:nvPr/>
        </p:nvSpPr>
        <p:spPr>
          <a:xfrm>
            <a:off x="4965351" y="1729268"/>
            <a:ext cx="661376" cy="3091934"/>
          </a:xfrm>
          <a:prstGeom prst="leftBrace">
            <a:avLst>
              <a:gd name="adj1" fmla="val 116875"/>
              <a:gd name="adj2" fmla="val 50000"/>
            </a:avLst>
          </a:pr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latin typeface="+mj-lt"/>
            </a:endParaRPr>
          </a:p>
        </p:txBody>
      </p:sp>
    </p:spTree>
    <p:extLst>
      <p:ext uri="{BB962C8B-B14F-4D97-AF65-F5344CB8AC3E}">
        <p14:creationId xmlns:p14="http://schemas.microsoft.com/office/powerpoint/2010/main" val="1099286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15</a:t>
            </a:fld>
            <a:endParaRPr lang="en-US"/>
          </a:p>
        </p:txBody>
      </p:sp>
      <p:sp>
        <p:nvSpPr>
          <p:cNvPr id="8" name="Title 1"/>
          <p:cNvSpPr txBox="1">
            <a:spLocks/>
          </p:cNvSpPr>
          <p:nvPr/>
        </p:nvSpPr>
        <p:spPr bwMode="auto">
          <a:xfrm>
            <a:off x="457200" y="23404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spcBef>
                <a:spcPct val="20000"/>
              </a:spcBef>
            </a:pPr>
            <a:r>
              <a:rPr lang="en-US" sz="2800" smtClean="0">
                <a:solidFill>
                  <a:srgbClr val="0070C0"/>
                </a:solidFill>
                <a:latin typeface="+mj-lt"/>
                <a:ea typeface="+mn-ea"/>
                <a:cs typeface="Times New Roman" pitchFamily="18" charset="0"/>
              </a:rPr>
              <a:t>MỘT SỐ KẾT QUẢ ĐẠT ĐƯỢC</a:t>
            </a:r>
            <a:endParaRPr lang="en-US" sz="2800">
              <a:solidFill>
                <a:srgbClr val="0070C0"/>
              </a:solidFill>
              <a:latin typeface="+mj-lt"/>
              <a:ea typeface="+mn-ea"/>
              <a:cs typeface="Times New Roman" pitchFamily="18" charset="0"/>
            </a:endParaRPr>
          </a:p>
        </p:txBody>
      </p:sp>
      <p:sp>
        <p:nvSpPr>
          <p:cNvPr id="2" name="TextBox 1"/>
          <p:cNvSpPr txBox="1"/>
          <p:nvPr/>
        </p:nvSpPr>
        <p:spPr>
          <a:xfrm>
            <a:off x="141514" y="838200"/>
            <a:ext cx="8850086" cy="5016758"/>
          </a:xfrm>
          <a:prstGeom prst="rect">
            <a:avLst/>
          </a:prstGeom>
          <a:noFill/>
        </p:spPr>
        <p:txBody>
          <a:bodyPr wrap="square" rtlCol="0">
            <a:spAutoFit/>
          </a:bodyPr>
          <a:lstStyle/>
          <a:p>
            <a:pPr marL="342900" indent="-342900" algn="just">
              <a:buFont typeface="Wingdings" panose="05000000000000000000" pitchFamily="2" charset="2"/>
              <a:buChar char="Ø"/>
            </a:pPr>
            <a:r>
              <a:rPr lang="en-US" sz="2000" dirty="0" err="1" smtClean="0">
                <a:latin typeface="+mj-lt"/>
              </a:rPr>
              <a:t>Các</a:t>
            </a:r>
            <a:r>
              <a:rPr lang="en-US" sz="2000" dirty="0" smtClean="0">
                <a:latin typeface="+mj-lt"/>
              </a:rPr>
              <a:t> </a:t>
            </a:r>
            <a:r>
              <a:rPr lang="en-US" sz="2000" dirty="0" err="1">
                <a:latin typeface="+mj-lt"/>
              </a:rPr>
              <a:t>Sở</a:t>
            </a:r>
            <a:r>
              <a:rPr lang="en-US" sz="2000" dirty="0">
                <a:latin typeface="+mj-lt"/>
              </a:rPr>
              <a:t> </a:t>
            </a:r>
            <a:r>
              <a:rPr lang="en-US" sz="2000" dirty="0" smtClean="0">
                <a:latin typeface="+mj-lt"/>
              </a:rPr>
              <a:t>TTTT </a:t>
            </a:r>
            <a:r>
              <a:rPr lang="en-US" sz="2000" dirty="0" err="1">
                <a:latin typeface="+mj-lt"/>
              </a:rPr>
              <a:t>đã</a:t>
            </a:r>
            <a:r>
              <a:rPr lang="en-US" sz="2000" dirty="0">
                <a:latin typeface="+mj-lt"/>
              </a:rPr>
              <a:t> </a:t>
            </a:r>
            <a:r>
              <a:rPr lang="en-US" sz="2000" dirty="0" err="1">
                <a:latin typeface="+mj-lt"/>
              </a:rPr>
              <a:t>làm</a:t>
            </a:r>
            <a:r>
              <a:rPr lang="en-US" sz="2000" dirty="0">
                <a:latin typeface="+mj-lt"/>
              </a:rPr>
              <a:t> </a:t>
            </a:r>
            <a:r>
              <a:rPr lang="en-US" sz="2000" dirty="0" err="1">
                <a:latin typeface="+mj-lt"/>
              </a:rPr>
              <a:t>việc</a:t>
            </a:r>
            <a:r>
              <a:rPr lang="en-US" sz="2000" dirty="0">
                <a:latin typeface="+mj-lt"/>
              </a:rPr>
              <a:t>, </a:t>
            </a:r>
            <a:r>
              <a:rPr lang="en-US" sz="2000" dirty="0" err="1">
                <a:latin typeface="+mj-lt"/>
              </a:rPr>
              <a:t>trao</a:t>
            </a:r>
            <a:r>
              <a:rPr lang="en-US" sz="2000" dirty="0">
                <a:latin typeface="+mj-lt"/>
              </a:rPr>
              <a:t> </a:t>
            </a:r>
            <a:r>
              <a:rPr lang="en-US" sz="2000" dirty="0" err="1">
                <a:latin typeface="+mj-lt"/>
              </a:rPr>
              <a:t>đổi</a:t>
            </a:r>
            <a:r>
              <a:rPr lang="en-US" sz="2000" dirty="0">
                <a:latin typeface="+mj-lt"/>
              </a:rPr>
              <a:t> </a:t>
            </a:r>
            <a:r>
              <a:rPr lang="en-US" sz="2000" dirty="0" err="1">
                <a:latin typeface="+mj-lt"/>
              </a:rPr>
              <a:t>và</a:t>
            </a:r>
            <a:r>
              <a:rPr lang="en-US" sz="2000" dirty="0">
                <a:latin typeface="+mj-lt"/>
              </a:rPr>
              <a:t> ban </a:t>
            </a:r>
            <a:r>
              <a:rPr lang="en-US" sz="2000" dirty="0" err="1">
                <a:latin typeface="+mj-lt"/>
              </a:rPr>
              <a:t>hành</a:t>
            </a:r>
            <a:r>
              <a:rPr lang="en-US" sz="2000" dirty="0">
                <a:latin typeface="+mj-lt"/>
              </a:rPr>
              <a:t> </a:t>
            </a:r>
            <a:r>
              <a:rPr lang="en-US" sz="2000" dirty="0" err="1">
                <a:latin typeface="+mj-lt"/>
              </a:rPr>
              <a:t>kế</a:t>
            </a:r>
            <a:r>
              <a:rPr lang="en-US" sz="2000" dirty="0">
                <a:latin typeface="+mj-lt"/>
              </a:rPr>
              <a:t> </a:t>
            </a:r>
            <a:r>
              <a:rPr lang="en-US" sz="2000" dirty="0" err="1">
                <a:latin typeface="+mj-lt"/>
              </a:rPr>
              <a:t>hoạch</a:t>
            </a:r>
            <a:r>
              <a:rPr lang="en-US" sz="2000" dirty="0">
                <a:latin typeface="+mj-lt"/>
              </a:rPr>
              <a:t> </a:t>
            </a:r>
            <a:r>
              <a:rPr lang="en-US" sz="2000" dirty="0" err="1">
                <a:latin typeface="+mj-lt"/>
              </a:rPr>
              <a:t>sử</a:t>
            </a:r>
            <a:r>
              <a:rPr lang="en-US" sz="2000" dirty="0">
                <a:latin typeface="+mj-lt"/>
              </a:rPr>
              <a:t> </a:t>
            </a:r>
            <a:r>
              <a:rPr lang="en-US" sz="2000" dirty="0" err="1">
                <a:latin typeface="+mj-lt"/>
              </a:rPr>
              <a:t>dụng</a:t>
            </a:r>
            <a:r>
              <a:rPr lang="en-US" sz="2000" dirty="0">
                <a:latin typeface="+mj-lt"/>
              </a:rPr>
              <a:t> </a:t>
            </a:r>
            <a:r>
              <a:rPr lang="en-US" sz="2000" dirty="0" err="1">
                <a:latin typeface="+mj-lt"/>
              </a:rPr>
              <a:t>chung</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kỹ</a:t>
            </a:r>
            <a:r>
              <a:rPr lang="en-US" sz="2000" dirty="0">
                <a:latin typeface="+mj-lt"/>
              </a:rPr>
              <a:t> </a:t>
            </a:r>
            <a:r>
              <a:rPr lang="en-US" sz="2000" dirty="0" err="1">
                <a:latin typeface="+mj-lt"/>
              </a:rPr>
              <a:t>thuật</a:t>
            </a:r>
            <a:r>
              <a:rPr lang="en-US" sz="2000" dirty="0">
                <a:latin typeface="+mj-lt"/>
              </a:rPr>
              <a:t> </a:t>
            </a:r>
            <a:r>
              <a:rPr lang="en-US" sz="2000" dirty="0" err="1">
                <a:latin typeface="+mj-lt"/>
              </a:rPr>
              <a:t>viễn</a:t>
            </a:r>
            <a:r>
              <a:rPr lang="en-US" sz="2000" dirty="0">
                <a:latin typeface="+mj-lt"/>
              </a:rPr>
              <a:t> </a:t>
            </a:r>
            <a:r>
              <a:rPr lang="en-US" sz="2000" dirty="0" err="1">
                <a:latin typeface="+mj-lt"/>
              </a:rPr>
              <a:t>thông</a:t>
            </a:r>
            <a:r>
              <a:rPr lang="en-US" sz="2000" dirty="0">
                <a:latin typeface="+mj-lt"/>
              </a:rPr>
              <a:t> </a:t>
            </a:r>
            <a:r>
              <a:rPr lang="en-US" sz="2000" dirty="0" err="1">
                <a:latin typeface="+mj-lt"/>
              </a:rPr>
              <a:t>thụ</a:t>
            </a:r>
            <a:r>
              <a:rPr lang="en-US" sz="2000" dirty="0">
                <a:latin typeface="+mj-lt"/>
              </a:rPr>
              <a:t> </a:t>
            </a:r>
            <a:r>
              <a:rPr lang="en-US" sz="2000" dirty="0" err="1">
                <a:latin typeface="+mj-lt"/>
              </a:rPr>
              <a:t>động</a:t>
            </a:r>
            <a:r>
              <a:rPr lang="en-US" sz="2000" dirty="0">
                <a:latin typeface="+mj-lt"/>
              </a:rPr>
              <a:t> </a:t>
            </a:r>
            <a:r>
              <a:rPr lang="en-US" sz="2000" dirty="0" err="1">
                <a:latin typeface="+mj-lt"/>
              </a:rPr>
              <a:t>trong</a:t>
            </a:r>
            <a:r>
              <a:rPr lang="en-US" sz="2000" dirty="0">
                <a:latin typeface="+mj-lt"/>
              </a:rPr>
              <a:t> </a:t>
            </a:r>
            <a:r>
              <a:rPr lang="en-US" sz="2000" dirty="0" err="1">
                <a:latin typeface="+mj-lt"/>
              </a:rPr>
              <a:t>đó</a:t>
            </a:r>
            <a:r>
              <a:rPr lang="en-US" sz="2000" dirty="0">
                <a:latin typeface="+mj-lt"/>
              </a:rPr>
              <a:t> </a:t>
            </a:r>
            <a:r>
              <a:rPr lang="en-US" sz="2000" dirty="0" err="1">
                <a:latin typeface="+mj-lt"/>
              </a:rPr>
              <a:t>có</a:t>
            </a:r>
            <a:r>
              <a:rPr lang="en-US" sz="2000" dirty="0">
                <a:latin typeface="+mj-lt"/>
              </a:rPr>
              <a:t> </a:t>
            </a:r>
            <a:r>
              <a:rPr lang="en-US" sz="2000" dirty="0" err="1">
                <a:latin typeface="+mj-lt"/>
              </a:rPr>
              <a:t>cột</a:t>
            </a:r>
            <a:r>
              <a:rPr lang="en-US" sz="2000" dirty="0">
                <a:latin typeface="+mj-lt"/>
              </a:rPr>
              <a:t> </a:t>
            </a:r>
            <a:r>
              <a:rPr lang="en-US" sz="2000" dirty="0" err="1">
                <a:latin typeface="+mj-lt"/>
              </a:rPr>
              <a:t>ăng</a:t>
            </a:r>
            <a:r>
              <a:rPr lang="en-US" sz="2000" dirty="0">
                <a:latin typeface="+mj-lt"/>
              </a:rPr>
              <a:t> </a:t>
            </a:r>
            <a:r>
              <a:rPr lang="en-US" sz="2000" dirty="0" smtClean="0">
                <a:latin typeface="+mj-lt"/>
              </a:rPr>
              <a:t>ten, </a:t>
            </a:r>
            <a:r>
              <a:rPr lang="en-US" sz="2000" dirty="0" err="1" smtClean="0">
                <a:latin typeface="+mj-lt"/>
              </a:rPr>
              <a:t>trạm</a:t>
            </a:r>
            <a:r>
              <a:rPr lang="en-US" sz="2000" dirty="0" smtClean="0">
                <a:latin typeface="+mj-lt"/>
              </a:rPr>
              <a:t> BTS, </a:t>
            </a:r>
            <a:r>
              <a:rPr lang="en-US" sz="2000" dirty="0" err="1" smtClean="0">
                <a:latin typeface="+mj-lt"/>
              </a:rPr>
              <a:t>hào</a:t>
            </a:r>
            <a:r>
              <a:rPr lang="en-US" sz="2000" dirty="0" smtClean="0">
                <a:latin typeface="+mj-lt"/>
              </a:rPr>
              <a:t>, </a:t>
            </a:r>
            <a:r>
              <a:rPr lang="en-US" sz="2000" dirty="0" err="1" smtClean="0">
                <a:latin typeface="+mj-lt"/>
              </a:rPr>
              <a:t>cống</a:t>
            </a:r>
            <a:r>
              <a:rPr lang="en-US" sz="2000" dirty="0" smtClean="0">
                <a:latin typeface="+mj-lt"/>
              </a:rPr>
              <a:t> </a:t>
            </a:r>
            <a:r>
              <a:rPr lang="en-US" sz="2000" dirty="0" err="1" smtClean="0">
                <a:latin typeface="+mj-lt"/>
              </a:rPr>
              <a:t>bể</a:t>
            </a:r>
            <a:r>
              <a:rPr lang="en-US" sz="2000" dirty="0" smtClean="0">
                <a:latin typeface="+mj-lt"/>
              </a:rPr>
              <a:t> </a:t>
            </a:r>
            <a:r>
              <a:rPr lang="en-US" sz="2000" dirty="0" err="1" smtClean="0">
                <a:latin typeface="+mj-lt"/>
              </a:rPr>
              <a:t>ống</a:t>
            </a:r>
            <a:r>
              <a:rPr lang="en-US" sz="2000" dirty="0" smtClean="0">
                <a:latin typeface="+mj-lt"/>
              </a:rPr>
              <a:t> </a:t>
            </a:r>
            <a:r>
              <a:rPr lang="en-US" sz="2000" dirty="0" err="1" smtClean="0">
                <a:latin typeface="+mj-lt"/>
              </a:rPr>
              <a:t>cáp</a:t>
            </a:r>
            <a:r>
              <a:rPr lang="en-US" sz="2000" dirty="0" smtClean="0">
                <a:latin typeface="+mj-lt"/>
              </a:rPr>
              <a:t> </a:t>
            </a:r>
            <a:r>
              <a:rPr lang="en-US" sz="2000" dirty="0" err="1" smtClean="0">
                <a:latin typeface="+mj-lt"/>
              </a:rPr>
              <a:t>viễn</a:t>
            </a:r>
            <a:r>
              <a:rPr lang="en-US" sz="2000" dirty="0" smtClean="0">
                <a:latin typeface="+mj-lt"/>
              </a:rPr>
              <a:t> </a:t>
            </a:r>
            <a:r>
              <a:rPr lang="en-US" sz="2000" dirty="0" err="1" smtClean="0">
                <a:latin typeface="+mj-lt"/>
              </a:rPr>
              <a:t>thông</a:t>
            </a:r>
            <a:r>
              <a:rPr lang="en-US" sz="2000" dirty="0" smtClean="0">
                <a:latin typeface="+mj-lt"/>
              </a:rPr>
              <a:t> </a:t>
            </a:r>
            <a:r>
              <a:rPr lang="en-US" sz="2000" dirty="0" err="1" smtClean="0">
                <a:latin typeface="+mj-lt"/>
              </a:rPr>
              <a:t>tại</a:t>
            </a:r>
            <a:r>
              <a:rPr lang="en-US" sz="2000" dirty="0" smtClean="0">
                <a:latin typeface="+mj-lt"/>
              </a:rPr>
              <a:t> </a:t>
            </a:r>
            <a:r>
              <a:rPr lang="en-US" sz="2000" dirty="0" err="1">
                <a:latin typeface="+mj-lt"/>
              </a:rPr>
              <a:t>địa</a:t>
            </a:r>
            <a:r>
              <a:rPr lang="en-US" sz="2000" dirty="0">
                <a:latin typeface="+mj-lt"/>
              </a:rPr>
              <a:t> </a:t>
            </a:r>
            <a:r>
              <a:rPr lang="en-US" sz="2000" dirty="0" err="1" smtClean="0">
                <a:latin typeface="+mj-lt"/>
              </a:rPr>
              <a:t>phương</a:t>
            </a:r>
            <a:r>
              <a:rPr lang="en-US" sz="2000" dirty="0" smtClean="0">
                <a:latin typeface="+mj-lt"/>
              </a:rPr>
              <a:t>. </a:t>
            </a:r>
          </a:p>
          <a:p>
            <a:pPr algn="just"/>
            <a:endParaRPr lang="en-US" sz="2000" dirty="0" smtClean="0">
              <a:latin typeface="+mj-lt"/>
            </a:endParaRPr>
          </a:p>
          <a:p>
            <a:pPr algn="just"/>
            <a:endParaRPr lang="en-US" sz="2000" dirty="0">
              <a:latin typeface="+mj-lt"/>
            </a:endParaRPr>
          </a:p>
          <a:p>
            <a:pPr algn="just"/>
            <a:endParaRPr lang="en-US" sz="2000" dirty="0" smtClean="0">
              <a:latin typeface="+mj-lt"/>
            </a:endParaRPr>
          </a:p>
          <a:p>
            <a:pPr algn="just"/>
            <a:endParaRPr lang="en-US" sz="2000" dirty="0">
              <a:latin typeface="+mj-lt"/>
            </a:endParaRPr>
          </a:p>
          <a:p>
            <a:pPr algn="just"/>
            <a:endParaRPr lang="en-US" sz="2000" dirty="0" smtClean="0">
              <a:latin typeface="+mj-lt"/>
            </a:endParaRPr>
          </a:p>
          <a:p>
            <a:pPr marL="342900" indent="-342900" algn="just">
              <a:buFont typeface="Wingdings" panose="05000000000000000000" pitchFamily="2" charset="2"/>
              <a:buChar char="Ø"/>
            </a:pPr>
            <a:r>
              <a:rPr lang="en-US" sz="2000" dirty="0" err="1" smtClean="0">
                <a:latin typeface="+mj-lt"/>
              </a:rPr>
              <a:t>Các</a:t>
            </a:r>
            <a:r>
              <a:rPr lang="en-US" sz="2000" dirty="0" smtClean="0">
                <a:latin typeface="+mj-lt"/>
              </a:rPr>
              <a:t> </a:t>
            </a:r>
            <a:r>
              <a:rPr lang="en-US" sz="2000" dirty="0">
                <a:latin typeface="+mj-lt"/>
              </a:rPr>
              <a:t>DNVT di </a:t>
            </a:r>
            <a:r>
              <a:rPr lang="en-US" sz="2000" dirty="0" err="1">
                <a:latin typeface="+mj-lt"/>
              </a:rPr>
              <a:t>động</a:t>
            </a:r>
            <a:r>
              <a:rPr lang="en-US" sz="2000" dirty="0">
                <a:latin typeface="+mj-lt"/>
              </a:rPr>
              <a:t> </a:t>
            </a:r>
            <a:r>
              <a:rPr lang="en-US" sz="2000" dirty="0" err="1">
                <a:latin typeface="+mj-lt"/>
              </a:rPr>
              <a:t>cũng</a:t>
            </a:r>
            <a:r>
              <a:rPr lang="en-US" sz="2000" dirty="0">
                <a:latin typeface="+mj-lt"/>
              </a:rPr>
              <a:t> </a:t>
            </a:r>
            <a:r>
              <a:rPr lang="en-US" sz="2000" dirty="0" err="1">
                <a:latin typeface="+mj-lt"/>
              </a:rPr>
              <a:t>đã</a:t>
            </a:r>
            <a:r>
              <a:rPr lang="en-US" sz="2000" dirty="0">
                <a:latin typeface="+mj-lt"/>
              </a:rPr>
              <a:t> </a:t>
            </a:r>
            <a:r>
              <a:rPr lang="en-US" sz="2000" dirty="0" err="1">
                <a:latin typeface="+mj-lt"/>
              </a:rPr>
              <a:t>trao</a:t>
            </a:r>
            <a:r>
              <a:rPr lang="en-US" sz="2000" dirty="0">
                <a:latin typeface="+mj-lt"/>
              </a:rPr>
              <a:t> </a:t>
            </a:r>
            <a:r>
              <a:rPr lang="en-US" sz="2000" dirty="0" err="1">
                <a:latin typeface="+mj-lt"/>
              </a:rPr>
              <a:t>đổi</a:t>
            </a:r>
            <a:r>
              <a:rPr lang="en-US" sz="2000" dirty="0">
                <a:latin typeface="+mj-lt"/>
              </a:rPr>
              <a:t>, </a:t>
            </a:r>
            <a:r>
              <a:rPr lang="en-US" sz="2000" dirty="0" err="1">
                <a:latin typeface="+mj-lt"/>
              </a:rPr>
              <a:t>thỏa</a:t>
            </a:r>
            <a:r>
              <a:rPr lang="en-US" sz="2000" dirty="0">
                <a:latin typeface="+mj-lt"/>
              </a:rPr>
              <a:t> </a:t>
            </a:r>
            <a:r>
              <a:rPr lang="en-US" sz="2000" dirty="0" err="1">
                <a:latin typeface="+mj-lt"/>
              </a:rPr>
              <a:t>thuận</a:t>
            </a:r>
            <a:r>
              <a:rPr lang="en-US" sz="2000" dirty="0">
                <a:latin typeface="+mj-lt"/>
              </a:rPr>
              <a:t> </a:t>
            </a:r>
            <a:r>
              <a:rPr lang="en-US" sz="2000" dirty="0" err="1">
                <a:latin typeface="+mj-lt"/>
              </a:rPr>
              <a:t>về</a:t>
            </a:r>
            <a:r>
              <a:rPr lang="en-US" sz="2000" dirty="0">
                <a:latin typeface="+mj-lt"/>
              </a:rPr>
              <a:t> </a:t>
            </a:r>
            <a:r>
              <a:rPr lang="en-US" sz="2000" dirty="0" err="1">
                <a:latin typeface="+mj-lt"/>
              </a:rPr>
              <a:t>việc</a:t>
            </a:r>
            <a:r>
              <a:rPr lang="en-US" sz="2000" dirty="0">
                <a:latin typeface="+mj-lt"/>
              </a:rPr>
              <a:t> </a:t>
            </a:r>
            <a:r>
              <a:rPr lang="en-US" sz="2000" dirty="0" err="1">
                <a:latin typeface="+mj-lt"/>
              </a:rPr>
              <a:t>sử</a:t>
            </a:r>
            <a:r>
              <a:rPr lang="en-US" sz="2000" dirty="0">
                <a:latin typeface="+mj-lt"/>
              </a:rPr>
              <a:t> </a:t>
            </a:r>
            <a:r>
              <a:rPr lang="en-US" sz="2000" dirty="0" err="1">
                <a:latin typeface="+mj-lt"/>
              </a:rPr>
              <a:t>dụng</a:t>
            </a:r>
            <a:r>
              <a:rPr lang="en-US" sz="2000" dirty="0">
                <a:latin typeface="+mj-lt"/>
              </a:rPr>
              <a:t> </a:t>
            </a:r>
            <a:r>
              <a:rPr lang="en-US" sz="2000" dirty="0" err="1">
                <a:latin typeface="+mj-lt"/>
              </a:rPr>
              <a:t>chung</a:t>
            </a:r>
            <a:r>
              <a:rPr lang="en-US" sz="2000" dirty="0">
                <a:latin typeface="+mj-lt"/>
              </a:rPr>
              <a:t> </a:t>
            </a:r>
            <a:r>
              <a:rPr lang="en-US" sz="2000" dirty="0" err="1">
                <a:latin typeface="+mj-lt"/>
              </a:rPr>
              <a:t>cột</a:t>
            </a:r>
            <a:r>
              <a:rPr lang="en-US" sz="2000" dirty="0">
                <a:latin typeface="+mj-lt"/>
              </a:rPr>
              <a:t> </a:t>
            </a:r>
            <a:r>
              <a:rPr lang="en-US" sz="2000" dirty="0" err="1">
                <a:latin typeface="+mj-lt"/>
              </a:rPr>
              <a:t>ăng</a:t>
            </a:r>
            <a:r>
              <a:rPr lang="en-US" sz="2000" dirty="0">
                <a:latin typeface="+mj-lt"/>
              </a:rPr>
              <a:t> ten </a:t>
            </a:r>
            <a:r>
              <a:rPr lang="en-US" sz="2000" dirty="0" err="1">
                <a:latin typeface="+mj-lt"/>
              </a:rPr>
              <a:t>và</a:t>
            </a:r>
            <a:r>
              <a:rPr lang="en-US" sz="2000" dirty="0">
                <a:latin typeface="+mj-lt"/>
              </a:rPr>
              <a:t> </a:t>
            </a:r>
            <a:r>
              <a:rPr lang="en-US" sz="2000" dirty="0" err="1">
                <a:latin typeface="+mj-lt"/>
              </a:rPr>
              <a:t>trạm</a:t>
            </a:r>
            <a:r>
              <a:rPr lang="en-US" sz="2000" dirty="0">
                <a:latin typeface="+mj-lt"/>
              </a:rPr>
              <a:t> BTS </a:t>
            </a:r>
            <a:r>
              <a:rPr lang="en-US" sz="2000" dirty="0" err="1">
                <a:latin typeface="+mj-lt"/>
              </a:rPr>
              <a:t>trên</a:t>
            </a:r>
            <a:r>
              <a:rPr lang="en-US" sz="2000" dirty="0">
                <a:latin typeface="+mj-lt"/>
              </a:rPr>
              <a:t> </a:t>
            </a:r>
            <a:r>
              <a:rPr lang="en-US" sz="2000" dirty="0" err="1">
                <a:latin typeface="+mj-lt"/>
              </a:rPr>
              <a:t>cả</a:t>
            </a:r>
            <a:r>
              <a:rPr lang="en-US" sz="2000" dirty="0">
                <a:latin typeface="+mj-lt"/>
              </a:rPr>
              <a:t> </a:t>
            </a:r>
            <a:r>
              <a:rPr lang="en-US" sz="2000" dirty="0" err="1">
                <a:latin typeface="+mj-lt"/>
              </a:rPr>
              <a:t>nước</a:t>
            </a:r>
            <a:r>
              <a:rPr lang="en-US" sz="2000" dirty="0">
                <a:latin typeface="+mj-lt"/>
              </a:rPr>
              <a:t> </a:t>
            </a:r>
            <a:r>
              <a:rPr lang="en-US" sz="2000" dirty="0" err="1">
                <a:latin typeface="+mj-lt"/>
              </a:rPr>
              <a:t>trong</a:t>
            </a:r>
            <a:r>
              <a:rPr lang="en-US" sz="2000" dirty="0">
                <a:latin typeface="+mj-lt"/>
              </a:rPr>
              <a:t> </a:t>
            </a:r>
            <a:r>
              <a:rPr lang="en-US" sz="2000" dirty="0" err="1">
                <a:latin typeface="+mj-lt"/>
              </a:rPr>
              <a:t>năm</a:t>
            </a:r>
            <a:r>
              <a:rPr lang="en-US" sz="2000" dirty="0">
                <a:latin typeface="+mj-lt"/>
              </a:rPr>
              <a:t> 2020: </a:t>
            </a:r>
            <a:endParaRPr lang="en-US" sz="2000" dirty="0" smtClean="0">
              <a:latin typeface="+mj-lt"/>
            </a:endParaRPr>
          </a:p>
          <a:p>
            <a:pPr marL="508000" algn="just"/>
            <a:r>
              <a:rPr lang="en-US" sz="2000" dirty="0" smtClean="0">
                <a:latin typeface="+mj-lt"/>
              </a:rPr>
              <a:t>+ VNPT </a:t>
            </a:r>
            <a:r>
              <a:rPr lang="en-US" sz="2000" dirty="0" err="1" smtClean="0">
                <a:latin typeface="+mj-lt"/>
              </a:rPr>
              <a:t>và</a:t>
            </a:r>
            <a:r>
              <a:rPr lang="en-US" sz="2000" dirty="0" smtClean="0">
                <a:latin typeface="+mj-lt"/>
              </a:rPr>
              <a:t> </a:t>
            </a:r>
            <a:r>
              <a:rPr lang="en-US" sz="2000" dirty="0" err="1" smtClean="0">
                <a:latin typeface="+mj-lt"/>
              </a:rPr>
              <a:t>Mobifone</a:t>
            </a:r>
            <a:r>
              <a:rPr lang="en-US" sz="2000" dirty="0" smtClean="0">
                <a:latin typeface="+mj-lt"/>
              </a:rPr>
              <a:t> </a:t>
            </a:r>
            <a:r>
              <a:rPr lang="en-US" sz="2000" dirty="0" err="1">
                <a:latin typeface="+mj-lt"/>
              </a:rPr>
              <a:t>đã</a:t>
            </a:r>
            <a:r>
              <a:rPr lang="en-US" sz="2000" dirty="0">
                <a:latin typeface="+mj-lt"/>
              </a:rPr>
              <a:t> </a:t>
            </a:r>
            <a:r>
              <a:rPr lang="en-US" sz="2000" dirty="0" err="1" smtClean="0">
                <a:latin typeface="+mj-lt"/>
              </a:rPr>
              <a:t>thỏa</a:t>
            </a:r>
            <a:r>
              <a:rPr lang="en-US" sz="2000" dirty="0" smtClean="0">
                <a:latin typeface="+mj-lt"/>
              </a:rPr>
              <a:t> </a:t>
            </a:r>
            <a:r>
              <a:rPr lang="en-US" sz="2000" dirty="0" err="1">
                <a:latin typeface="+mj-lt"/>
              </a:rPr>
              <a:t>thuận</a:t>
            </a:r>
            <a:r>
              <a:rPr lang="en-US" sz="2000" dirty="0">
                <a:latin typeface="+mj-lt"/>
              </a:rPr>
              <a:t> </a:t>
            </a:r>
            <a:r>
              <a:rPr lang="en-US" sz="2000" dirty="0" err="1" smtClean="0">
                <a:latin typeface="+mj-lt"/>
              </a:rPr>
              <a:t>dùng</a:t>
            </a:r>
            <a:r>
              <a:rPr lang="en-US" sz="2000" dirty="0" smtClean="0">
                <a:latin typeface="+mj-lt"/>
              </a:rPr>
              <a:t> </a:t>
            </a:r>
            <a:r>
              <a:rPr lang="en-US" sz="2000" dirty="0" err="1" smtClean="0">
                <a:latin typeface="+mj-lt"/>
              </a:rPr>
              <a:t>chung</a:t>
            </a:r>
            <a:r>
              <a:rPr lang="en-US" sz="2000" dirty="0" smtClean="0">
                <a:latin typeface="+mj-lt"/>
              </a:rPr>
              <a:t> </a:t>
            </a:r>
            <a:r>
              <a:rPr lang="en-US" sz="2000" dirty="0">
                <a:latin typeface="+mj-lt"/>
              </a:rPr>
              <a:t>700 </a:t>
            </a:r>
            <a:r>
              <a:rPr lang="en-US" sz="2000" dirty="0" err="1">
                <a:latin typeface="+mj-lt"/>
              </a:rPr>
              <a:t>trạm</a:t>
            </a:r>
            <a:r>
              <a:rPr lang="en-US" sz="2000" dirty="0">
                <a:latin typeface="+mj-lt"/>
              </a:rPr>
              <a:t> </a:t>
            </a:r>
            <a:r>
              <a:rPr lang="en-US" sz="2000" dirty="0" smtClean="0">
                <a:latin typeface="+mj-lt"/>
              </a:rPr>
              <a:t>BTS. </a:t>
            </a:r>
          </a:p>
          <a:p>
            <a:pPr marL="508000" algn="just"/>
            <a:r>
              <a:rPr lang="en-US" sz="2000" dirty="0" smtClean="0">
                <a:latin typeface="+mj-lt"/>
              </a:rPr>
              <a:t>+ </a:t>
            </a:r>
            <a:r>
              <a:rPr lang="en-US" sz="2000" dirty="0" err="1" smtClean="0">
                <a:latin typeface="+mj-lt"/>
              </a:rPr>
              <a:t>Viettel</a:t>
            </a:r>
            <a:r>
              <a:rPr lang="en-US" sz="2000" dirty="0" smtClean="0">
                <a:latin typeface="+mj-lt"/>
              </a:rPr>
              <a:t>, VNPT, </a:t>
            </a:r>
            <a:r>
              <a:rPr lang="en-US" sz="2000" dirty="0" err="1" smtClean="0">
                <a:latin typeface="+mj-lt"/>
              </a:rPr>
              <a:t>Mobifone</a:t>
            </a:r>
            <a:r>
              <a:rPr lang="en-US" sz="2000" dirty="0" smtClean="0">
                <a:latin typeface="+mj-lt"/>
              </a:rPr>
              <a:t>, </a:t>
            </a:r>
            <a:r>
              <a:rPr lang="en-US" sz="2000" dirty="0" err="1" smtClean="0">
                <a:latin typeface="+mj-lt"/>
              </a:rPr>
              <a:t>Gtel</a:t>
            </a:r>
            <a:r>
              <a:rPr lang="en-US" sz="2000" dirty="0" smtClean="0">
                <a:latin typeface="+mj-lt"/>
              </a:rPr>
              <a:t> Mobile </a:t>
            </a:r>
            <a:r>
              <a:rPr lang="en-US" sz="2000" dirty="0" err="1" smtClean="0">
                <a:latin typeface="+mj-lt"/>
              </a:rPr>
              <a:t>thỏa</a:t>
            </a:r>
            <a:r>
              <a:rPr lang="en-US" sz="2000" dirty="0" smtClean="0">
                <a:latin typeface="+mj-lt"/>
              </a:rPr>
              <a:t> </a:t>
            </a:r>
            <a:r>
              <a:rPr lang="en-US" sz="2000" dirty="0" err="1" smtClean="0">
                <a:latin typeface="+mj-lt"/>
              </a:rPr>
              <a:t>thuận</a:t>
            </a:r>
            <a:r>
              <a:rPr lang="en-US" sz="2000" dirty="0" smtClean="0">
                <a:latin typeface="+mj-lt"/>
              </a:rPr>
              <a:t> </a:t>
            </a:r>
            <a:r>
              <a:rPr lang="en-US" sz="2000" dirty="0" err="1" smtClean="0">
                <a:latin typeface="+mj-lt"/>
              </a:rPr>
              <a:t>dùng</a:t>
            </a:r>
            <a:r>
              <a:rPr lang="en-US" sz="2000" dirty="0" smtClean="0">
                <a:latin typeface="+mj-lt"/>
              </a:rPr>
              <a:t> </a:t>
            </a:r>
            <a:r>
              <a:rPr lang="en-US" sz="2000" dirty="0" err="1" smtClean="0">
                <a:latin typeface="+mj-lt"/>
              </a:rPr>
              <a:t>chung</a:t>
            </a:r>
            <a:r>
              <a:rPr lang="en-US" sz="2000" dirty="0" smtClean="0">
                <a:latin typeface="+mj-lt"/>
              </a:rPr>
              <a:t> 326 </a:t>
            </a:r>
            <a:r>
              <a:rPr lang="en-US" sz="2000" dirty="0" err="1">
                <a:latin typeface="+mj-lt"/>
              </a:rPr>
              <a:t>trạm</a:t>
            </a:r>
            <a:r>
              <a:rPr lang="en-US" sz="2000" dirty="0">
                <a:latin typeface="+mj-lt"/>
              </a:rPr>
              <a:t> BTS</a:t>
            </a:r>
            <a:r>
              <a:rPr lang="en-US" sz="2000" dirty="0" smtClean="0">
                <a:latin typeface="+mj-lt"/>
              </a:rPr>
              <a:t>.</a:t>
            </a:r>
          </a:p>
          <a:p>
            <a:pPr marL="508000" algn="just"/>
            <a:r>
              <a:rPr lang="en-US" sz="2000" dirty="0" smtClean="0">
                <a:latin typeface="+mj-lt"/>
              </a:rPr>
              <a:t>+ </a:t>
            </a:r>
            <a:r>
              <a:rPr lang="en-US" sz="2000" dirty="0" err="1" smtClean="0">
                <a:latin typeface="+mj-lt"/>
              </a:rPr>
              <a:t>Viettel</a:t>
            </a:r>
            <a:r>
              <a:rPr lang="en-US" sz="2000" dirty="0" smtClean="0">
                <a:latin typeface="+mj-lt"/>
              </a:rPr>
              <a:t>, VNPT, </a:t>
            </a:r>
            <a:r>
              <a:rPr lang="en-US" sz="2000" dirty="0" err="1" smtClean="0">
                <a:latin typeface="+mj-lt"/>
              </a:rPr>
              <a:t>Mobifone</a:t>
            </a:r>
            <a:r>
              <a:rPr lang="en-US" sz="2000" dirty="0" smtClean="0">
                <a:latin typeface="+mj-lt"/>
              </a:rPr>
              <a:t> </a:t>
            </a:r>
            <a:r>
              <a:rPr lang="en-US" sz="2000" dirty="0" err="1" smtClean="0">
                <a:latin typeface="+mj-lt"/>
              </a:rPr>
              <a:t>thỏa</a:t>
            </a:r>
            <a:r>
              <a:rPr lang="en-US" sz="2000" dirty="0" smtClean="0">
                <a:latin typeface="+mj-lt"/>
              </a:rPr>
              <a:t> </a:t>
            </a:r>
            <a:r>
              <a:rPr lang="en-US" sz="2000" dirty="0" err="1" smtClean="0">
                <a:latin typeface="+mj-lt"/>
              </a:rPr>
              <a:t>thuận</a:t>
            </a:r>
            <a:r>
              <a:rPr lang="en-US" sz="2000" dirty="0" smtClean="0">
                <a:latin typeface="+mj-lt"/>
              </a:rPr>
              <a:t> </a:t>
            </a:r>
            <a:r>
              <a:rPr lang="en-US" sz="2000" dirty="0" err="1" smtClean="0">
                <a:latin typeface="+mj-lt"/>
              </a:rPr>
              <a:t>dùng</a:t>
            </a:r>
            <a:r>
              <a:rPr lang="en-US" sz="2000" dirty="0" smtClean="0">
                <a:latin typeface="+mj-lt"/>
              </a:rPr>
              <a:t> </a:t>
            </a:r>
            <a:r>
              <a:rPr lang="en-US" sz="2000" dirty="0" err="1" smtClean="0">
                <a:latin typeface="+mj-lt"/>
              </a:rPr>
              <a:t>chung</a:t>
            </a:r>
            <a:r>
              <a:rPr lang="en-US" sz="2000" dirty="0" smtClean="0">
                <a:latin typeface="+mj-lt"/>
              </a:rPr>
              <a:t> 1200 </a:t>
            </a:r>
            <a:r>
              <a:rPr lang="en-US" sz="2000" dirty="0" err="1" smtClean="0">
                <a:latin typeface="+mj-lt"/>
              </a:rPr>
              <a:t>trạm</a:t>
            </a:r>
            <a:r>
              <a:rPr lang="en-US" sz="2000" smtClean="0">
                <a:latin typeface="+mj-lt"/>
              </a:rPr>
              <a:t> BTS.</a:t>
            </a:r>
            <a:endParaRPr lang="en-US" sz="2000" dirty="0" smtClean="0">
              <a:latin typeface="+mj-lt"/>
            </a:endParaRPr>
          </a:p>
          <a:p>
            <a:pPr marL="342900" indent="-342900" algn="just">
              <a:buFont typeface="Wingdings" panose="05000000000000000000" pitchFamily="2" charset="2"/>
              <a:buChar char="Ø"/>
            </a:pPr>
            <a:r>
              <a:rPr lang="en-US" sz="2000" dirty="0" err="1" smtClean="0">
                <a:latin typeface="+mj-lt"/>
              </a:rPr>
              <a:t>Để</a:t>
            </a:r>
            <a:r>
              <a:rPr lang="en-US" sz="2000" dirty="0" smtClean="0">
                <a:latin typeface="+mj-lt"/>
              </a:rPr>
              <a:t> </a:t>
            </a:r>
            <a:r>
              <a:rPr lang="en-US" sz="2000" dirty="0" err="1" smtClean="0">
                <a:latin typeface="+mj-lt"/>
              </a:rPr>
              <a:t>thuận</a:t>
            </a:r>
            <a:r>
              <a:rPr lang="en-US" sz="2000" dirty="0" smtClean="0">
                <a:latin typeface="+mj-lt"/>
              </a:rPr>
              <a:t> </a:t>
            </a:r>
            <a:r>
              <a:rPr lang="en-US" sz="2000" dirty="0" err="1">
                <a:latin typeface="+mj-lt"/>
              </a:rPr>
              <a:t>lợi</a:t>
            </a:r>
            <a:r>
              <a:rPr lang="en-US" sz="2000" dirty="0">
                <a:latin typeface="+mj-lt"/>
              </a:rPr>
              <a:t> </a:t>
            </a:r>
            <a:r>
              <a:rPr lang="en-US" sz="2000" dirty="0" err="1">
                <a:latin typeface="+mj-lt"/>
              </a:rPr>
              <a:t>cho</a:t>
            </a:r>
            <a:r>
              <a:rPr lang="en-US" sz="2000" dirty="0">
                <a:latin typeface="+mj-lt"/>
              </a:rPr>
              <a:t> </a:t>
            </a:r>
            <a:r>
              <a:rPr lang="en-US" sz="2000" dirty="0" err="1">
                <a:latin typeface="+mj-lt"/>
              </a:rPr>
              <a:t>các</a:t>
            </a:r>
            <a:r>
              <a:rPr lang="en-US" sz="2000" dirty="0">
                <a:latin typeface="+mj-lt"/>
              </a:rPr>
              <a:t> </a:t>
            </a:r>
            <a:r>
              <a:rPr lang="en-US" sz="2000" dirty="0" smtClean="0">
                <a:latin typeface="+mj-lt"/>
              </a:rPr>
              <a:t>DNVT </a:t>
            </a:r>
            <a:r>
              <a:rPr lang="en-US" sz="2000" dirty="0" err="1" smtClean="0">
                <a:latin typeface="+mj-lt"/>
              </a:rPr>
              <a:t>trong</a:t>
            </a:r>
            <a:r>
              <a:rPr lang="en-US" sz="2000" dirty="0" smtClean="0">
                <a:latin typeface="+mj-lt"/>
              </a:rPr>
              <a:t> </a:t>
            </a:r>
            <a:r>
              <a:rPr lang="en-US" sz="2000" dirty="0" err="1">
                <a:latin typeface="+mj-lt"/>
              </a:rPr>
              <a:t>việc</a:t>
            </a:r>
            <a:r>
              <a:rPr lang="en-US" sz="2000" dirty="0">
                <a:latin typeface="+mj-lt"/>
              </a:rPr>
              <a:t> </a:t>
            </a:r>
            <a:r>
              <a:rPr lang="en-US" sz="2000" dirty="0" err="1">
                <a:latin typeface="+mj-lt"/>
              </a:rPr>
              <a:t>thiết</a:t>
            </a:r>
            <a:r>
              <a:rPr lang="en-US" sz="2000" dirty="0">
                <a:latin typeface="+mj-lt"/>
              </a:rPr>
              <a:t> </a:t>
            </a:r>
            <a:r>
              <a:rPr lang="en-US" sz="2000" dirty="0" err="1">
                <a:latin typeface="+mj-lt"/>
              </a:rPr>
              <a:t>kế</a:t>
            </a:r>
            <a:r>
              <a:rPr lang="en-US" sz="2000" dirty="0">
                <a:latin typeface="+mj-lt"/>
              </a:rPr>
              <a:t>, </a:t>
            </a:r>
            <a:r>
              <a:rPr lang="en-US" sz="2000" dirty="0" err="1">
                <a:latin typeface="+mj-lt"/>
              </a:rPr>
              <a:t>thi</a:t>
            </a:r>
            <a:r>
              <a:rPr lang="en-US" sz="2000" dirty="0">
                <a:latin typeface="+mj-lt"/>
              </a:rPr>
              <a:t> </a:t>
            </a:r>
            <a:r>
              <a:rPr lang="en-US" sz="2000" dirty="0" err="1">
                <a:latin typeface="+mj-lt"/>
              </a:rPr>
              <a:t>công</a:t>
            </a:r>
            <a:r>
              <a:rPr lang="en-US" sz="2000" dirty="0">
                <a:latin typeface="+mj-lt"/>
              </a:rPr>
              <a:t> </a:t>
            </a:r>
            <a:r>
              <a:rPr lang="en-US" sz="2000" dirty="0" err="1">
                <a:latin typeface="+mj-lt"/>
              </a:rPr>
              <a:t>cột</a:t>
            </a:r>
            <a:r>
              <a:rPr lang="en-US" sz="2000" dirty="0">
                <a:latin typeface="+mj-lt"/>
              </a:rPr>
              <a:t> </a:t>
            </a:r>
            <a:r>
              <a:rPr lang="en-US" sz="2000" dirty="0" err="1">
                <a:latin typeface="+mj-lt"/>
              </a:rPr>
              <a:t>ăng</a:t>
            </a:r>
            <a:r>
              <a:rPr lang="en-US" sz="2000" dirty="0">
                <a:latin typeface="+mj-lt"/>
              </a:rPr>
              <a:t> </a:t>
            </a:r>
            <a:r>
              <a:rPr lang="en-US" sz="2000" dirty="0" smtClean="0">
                <a:latin typeface="+mj-lt"/>
              </a:rPr>
              <a:t>ten, </a:t>
            </a:r>
            <a:r>
              <a:rPr lang="en-US" sz="2000" dirty="0" err="1">
                <a:latin typeface="+mj-lt"/>
              </a:rPr>
              <a:t>Bộ</a:t>
            </a:r>
            <a:r>
              <a:rPr lang="en-US" sz="2000" dirty="0">
                <a:latin typeface="+mj-lt"/>
              </a:rPr>
              <a:t> </a:t>
            </a:r>
            <a:r>
              <a:rPr lang="en-US" sz="2000" dirty="0" smtClean="0">
                <a:latin typeface="+mj-lt"/>
              </a:rPr>
              <a:t>TTTT </a:t>
            </a:r>
            <a:r>
              <a:rPr lang="en-US" sz="2000" dirty="0" err="1">
                <a:latin typeface="+mj-lt"/>
              </a:rPr>
              <a:t>đang</a:t>
            </a:r>
            <a:r>
              <a:rPr lang="en-US" sz="2000" dirty="0">
                <a:latin typeface="+mj-lt"/>
              </a:rPr>
              <a:t> </a:t>
            </a:r>
            <a:r>
              <a:rPr lang="en-US" sz="2000" dirty="0" err="1">
                <a:latin typeface="+mj-lt"/>
              </a:rPr>
              <a:t>phối</a:t>
            </a:r>
            <a:r>
              <a:rPr lang="en-US" sz="2000" dirty="0">
                <a:latin typeface="+mj-lt"/>
              </a:rPr>
              <a:t> </a:t>
            </a:r>
            <a:r>
              <a:rPr lang="en-US" sz="2000" dirty="0" err="1">
                <a:latin typeface="+mj-lt"/>
              </a:rPr>
              <a:t>hợp</a:t>
            </a:r>
            <a:r>
              <a:rPr lang="en-US" sz="2000" dirty="0">
                <a:latin typeface="+mj-lt"/>
              </a:rPr>
              <a:t> </a:t>
            </a:r>
            <a:r>
              <a:rPr lang="en-US" sz="2000" dirty="0" err="1">
                <a:latin typeface="+mj-lt"/>
              </a:rPr>
              <a:t>với</a:t>
            </a:r>
            <a:r>
              <a:rPr lang="en-US" sz="2000" dirty="0">
                <a:latin typeface="+mj-lt"/>
              </a:rPr>
              <a:t> </a:t>
            </a:r>
            <a:r>
              <a:rPr lang="en-US" sz="2000" dirty="0" err="1">
                <a:latin typeface="+mj-lt"/>
              </a:rPr>
              <a:t>Bộ</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a:t>
            </a:r>
            <a:r>
              <a:rPr lang="en-US" sz="2000" dirty="0" smtClean="0">
                <a:latin typeface="+mj-lt"/>
              </a:rPr>
              <a:t>QCVN </a:t>
            </a:r>
            <a:r>
              <a:rPr lang="en-US" sz="2000" dirty="0" err="1" smtClean="0">
                <a:latin typeface="+mj-lt"/>
              </a:rPr>
              <a:t>đối</a:t>
            </a:r>
            <a:r>
              <a:rPr lang="en-US" sz="2000" dirty="0" smtClean="0">
                <a:latin typeface="+mj-lt"/>
              </a:rPr>
              <a:t> </a:t>
            </a:r>
            <a:r>
              <a:rPr lang="en-US" sz="2000" dirty="0" err="1" smtClean="0">
                <a:latin typeface="+mj-lt"/>
              </a:rPr>
              <a:t>với</a:t>
            </a:r>
            <a:r>
              <a:rPr lang="en-US" sz="2000" dirty="0" smtClean="0">
                <a:latin typeface="+mj-lt"/>
              </a:rPr>
              <a:t> </a:t>
            </a:r>
            <a:r>
              <a:rPr lang="en-US" sz="2000" dirty="0" err="1">
                <a:latin typeface="+mj-lt"/>
              </a:rPr>
              <a:t>cột</a:t>
            </a:r>
            <a:r>
              <a:rPr lang="en-US" sz="2000" dirty="0">
                <a:latin typeface="+mj-lt"/>
              </a:rPr>
              <a:t> </a:t>
            </a:r>
            <a:r>
              <a:rPr lang="en-US" sz="2000" dirty="0" err="1">
                <a:latin typeface="+mj-lt"/>
              </a:rPr>
              <a:t>ăng</a:t>
            </a:r>
            <a:r>
              <a:rPr lang="en-US" sz="2000" dirty="0">
                <a:latin typeface="+mj-lt"/>
              </a:rPr>
              <a:t> ten </a:t>
            </a:r>
            <a:r>
              <a:rPr lang="en-US" sz="2000" dirty="0" err="1">
                <a:latin typeface="+mj-lt"/>
              </a:rPr>
              <a:t>để</a:t>
            </a:r>
            <a:r>
              <a:rPr lang="en-US" sz="2000" dirty="0">
                <a:latin typeface="+mj-lt"/>
              </a:rPr>
              <a:t> </a:t>
            </a:r>
            <a:r>
              <a:rPr lang="en-US" sz="2000" dirty="0" err="1">
                <a:latin typeface="+mj-lt"/>
              </a:rPr>
              <a:t>lắp</a:t>
            </a:r>
            <a:r>
              <a:rPr lang="en-US" sz="2000" dirty="0">
                <a:latin typeface="+mj-lt"/>
              </a:rPr>
              <a:t> </a:t>
            </a:r>
            <a:r>
              <a:rPr lang="en-US" sz="2000" dirty="0" err="1">
                <a:latin typeface="+mj-lt"/>
              </a:rPr>
              <a:t>đặt</a:t>
            </a:r>
            <a:r>
              <a:rPr lang="en-US" sz="2000" dirty="0">
                <a:latin typeface="+mj-lt"/>
              </a:rPr>
              <a:t> </a:t>
            </a:r>
            <a:r>
              <a:rPr lang="en-US" sz="2000" dirty="0" err="1">
                <a:latin typeface="+mj-lt"/>
              </a:rPr>
              <a:t>thiết</a:t>
            </a:r>
            <a:r>
              <a:rPr lang="en-US" sz="2000" dirty="0">
                <a:latin typeface="+mj-lt"/>
              </a:rPr>
              <a:t> </a:t>
            </a:r>
            <a:r>
              <a:rPr lang="en-US" sz="2000" dirty="0" err="1">
                <a:latin typeface="+mj-lt"/>
              </a:rPr>
              <a:t>bị</a:t>
            </a:r>
            <a:r>
              <a:rPr lang="en-US" sz="2000" dirty="0">
                <a:latin typeface="+mj-lt"/>
              </a:rPr>
              <a:t> </a:t>
            </a:r>
            <a:r>
              <a:rPr lang="en-US" sz="2000" dirty="0" err="1">
                <a:latin typeface="+mj-lt"/>
              </a:rPr>
              <a:t>thu</a:t>
            </a:r>
            <a:r>
              <a:rPr lang="en-US" sz="2000" dirty="0">
                <a:latin typeface="+mj-lt"/>
              </a:rPr>
              <a:t> </a:t>
            </a:r>
            <a:r>
              <a:rPr lang="en-US" sz="2000" dirty="0" err="1">
                <a:latin typeface="+mj-lt"/>
              </a:rPr>
              <a:t>phát</a:t>
            </a:r>
            <a:r>
              <a:rPr lang="en-US" sz="2000" dirty="0">
                <a:latin typeface="+mj-lt"/>
              </a:rPr>
              <a:t> </a:t>
            </a:r>
            <a:r>
              <a:rPr lang="en-US" sz="2000" dirty="0" err="1">
                <a:latin typeface="+mj-lt"/>
              </a:rPr>
              <a:t>sóng</a:t>
            </a:r>
            <a:r>
              <a:rPr lang="en-US" sz="2000" dirty="0">
                <a:latin typeface="+mj-lt"/>
              </a:rPr>
              <a:t> </a:t>
            </a:r>
            <a:r>
              <a:rPr lang="en-US" sz="2000" dirty="0" err="1">
                <a:latin typeface="+mj-lt"/>
              </a:rPr>
              <a:t>thông</a:t>
            </a:r>
            <a:r>
              <a:rPr lang="en-US" sz="2000" dirty="0">
                <a:latin typeface="+mj-lt"/>
              </a:rPr>
              <a:t> tin di </a:t>
            </a:r>
            <a:r>
              <a:rPr lang="en-US" sz="2000" dirty="0" err="1" smtClean="0">
                <a:latin typeface="+mj-lt"/>
              </a:rPr>
              <a:t>động</a:t>
            </a:r>
            <a:r>
              <a:rPr lang="en-US" sz="2000" dirty="0" smtClean="0">
                <a:latin typeface="+mj-lt"/>
              </a:rPr>
              <a:t>, </a:t>
            </a:r>
            <a:r>
              <a:rPr lang="en-US" sz="2000" dirty="0" err="1" smtClean="0">
                <a:latin typeface="+mj-lt"/>
              </a:rPr>
              <a:t>mạng</a:t>
            </a:r>
            <a:r>
              <a:rPr lang="en-US" sz="2000" dirty="0" smtClean="0">
                <a:latin typeface="+mj-lt"/>
              </a:rPr>
              <a:t> </a:t>
            </a:r>
            <a:r>
              <a:rPr lang="en-US" sz="2000" dirty="0" err="1" smtClean="0">
                <a:latin typeface="+mj-lt"/>
              </a:rPr>
              <a:t>cáp</a:t>
            </a:r>
            <a:r>
              <a:rPr lang="en-US" sz="2000" dirty="0" smtClean="0">
                <a:latin typeface="+mj-lt"/>
              </a:rPr>
              <a:t> </a:t>
            </a:r>
            <a:r>
              <a:rPr lang="en-US" sz="2000" dirty="0" err="1" smtClean="0">
                <a:latin typeface="+mj-lt"/>
              </a:rPr>
              <a:t>viễn</a:t>
            </a:r>
            <a:r>
              <a:rPr lang="en-US" sz="2000" dirty="0" smtClean="0">
                <a:latin typeface="+mj-lt"/>
              </a:rPr>
              <a:t> </a:t>
            </a:r>
            <a:r>
              <a:rPr lang="en-US" sz="2000" dirty="0" err="1" smtClean="0">
                <a:latin typeface="+mj-lt"/>
              </a:rPr>
              <a:t>thông</a:t>
            </a:r>
            <a:r>
              <a:rPr lang="en-US" sz="2000" dirty="0" smtClean="0">
                <a:latin typeface="+mj-lt"/>
              </a:rPr>
              <a:t> </a:t>
            </a:r>
            <a:r>
              <a:rPr lang="en-US" sz="2000" dirty="0" err="1" smtClean="0">
                <a:latin typeface="+mj-lt"/>
              </a:rPr>
              <a:t>trong</a:t>
            </a:r>
            <a:r>
              <a:rPr lang="en-US" sz="2000" dirty="0" smtClean="0">
                <a:latin typeface="+mj-lt"/>
              </a:rPr>
              <a:t> </a:t>
            </a:r>
            <a:r>
              <a:rPr lang="en-US" sz="2000" dirty="0" err="1" smtClean="0">
                <a:latin typeface="+mj-lt"/>
              </a:rPr>
              <a:t>tòa</a:t>
            </a:r>
            <a:r>
              <a:rPr lang="en-US" sz="2000" dirty="0" smtClean="0">
                <a:latin typeface="+mj-lt"/>
              </a:rPr>
              <a:t> </a:t>
            </a:r>
            <a:r>
              <a:rPr lang="en-US" sz="2000" dirty="0" err="1" smtClean="0">
                <a:latin typeface="+mj-lt"/>
              </a:rPr>
              <a:t>nhà</a:t>
            </a:r>
            <a:endParaRPr lang="en-US" sz="2000" dirty="0">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1453919679"/>
              </p:ext>
            </p:extLst>
          </p:nvPr>
        </p:nvGraphicFramePr>
        <p:xfrm>
          <a:off x="1524000" y="2003970"/>
          <a:ext cx="6406246" cy="1188720"/>
        </p:xfrm>
        <a:graphic>
          <a:graphicData uri="http://schemas.openxmlformats.org/drawingml/2006/table">
            <a:tbl>
              <a:tblPr firstRow="1" bandRow="1">
                <a:tableStyleId>{93296810-A885-4BE3-A3E7-6D5BEEA58F35}</a:tableStyleId>
              </a:tblPr>
              <a:tblGrid>
                <a:gridCol w="2474995">
                  <a:extLst>
                    <a:ext uri="{9D8B030D-6E8A-4147-A177-3AD203B41FA5}">
                      <a16:colId xmlns:a16="http://schemas.microsoft.com/office/drawing/2014/main" val="20000"/>
                    </a:ext>
                  </a:extLst>
                </a:gridCol>
                <a:gridCol w="3931251">
                  <a:extLst>
                    <a:ext uri="{9D8B030D-6E8A-4147-A177-3AD203B41FA5}">
                      <a16:colId xmlns:a16="http://schemas.microsoft.com/office/drawing/2014/main" val="20001"/>
                    </a:ext>
                  </a:extLst>
                </a:gridCol>
              </a:tblGrid>
              <a:tr h="370840">
                <a:tc>
                  <a:txBody>
                    <a:bodyPr/>
                    <a:lstStyle/>
                    <a:p>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err="1" smtClean="0"/>
                        <a:t>Cột</a:t>
                      </a:r>
                      <a:r>
                        <a:rPr lang="en-US" sz="2000" kern="1200" dirty="0" smtClean="0"/>
                        <a:t> </a:t>
                      </a:r>
                      <a:r>
                        <a:rPr lang="en-US" sz="2000" kern="1200" dirty="0" err="1" smtClean="0"/>
                        <a:t>ăng</a:t>
                      </a:r>
                      <a:r>
                        <a:rPr lang="en-US" sz="2000" kern="1200" dirty="0" smtClean="0"/>
                        <a:t> ten, </a:t>
                      </a:r>
                      <a:r>
                        <a:rPr lang="en-US" sz="2000" kern="1200" dirty="0" err="1" smtClean="0"/>
                        <a:t>trạm</a:t>
                      </a:r>
                      <a:r>
                        <a:rPr lang="en-US" sz="2000" kern="1200" dirty="0" smtClean="0"/>
                        <a:t> BTS </a:t>
                      </a:r>
                      <a:r>
                        <a:rPr lang="en-US" sz="2000" kern="1200" dirty="0" err="1" smtClean="0"/>
                        <a:t>dùng</a:t>
                      </a:r>
                      <a:r>
                        <a:rPr lang="en-US" sz="2000" kern="1200" dirty="0" smtClean="0"/>
                        <a:t> </a:t>
                      </a:r>
                      <a:r>
                        <a:rPr lang="en-US" sz="2000" kern="1200" dirty="0" err="1" smtClean="0"/>
                        <a:t>chung</a:t>
                      </a:r>
                      <a:endParaRPr lang="en-US" sz="2000" dirty="0"/>
                    </a:p>
                  </a:txBody>
                  <a:tcPr/>
                </a:tc>
                <a:extLst>
                  <a:ext uri="{0D108BD9-81ED-4DB2-BD59-A6C34878D82A}">
                    <a16:rowId xmlns:a16="http://schemas.microsoft.com/office/drawing/2014/main" val="10000"/>
                  </a:ext>
                </a:extLst>
              </a:tr>
              <a:tr h="370840">
                <a:tc>
                  <a:txBody>
                    <a:bodyPr/>
                    <a:lstStyle/>
                    <a:p>
                      <a:r>
                        <a:rPr lang="en-US" sz="2000" dirty="0" err="1" smtClean="0"/>
                        <a:t>Quảng</a:t>
                      </a:r>
                      <a:r>
                        <a:rPr lang="en-US" sz="2000" baseline="0" dirty="0" smtClean="0"/>
                        <a:t> </a:t>
                      </a:r>
                      <a:r>
                        <a:rPr lang="en-US" sz="2000" baseline="0" dirty="0" err="1" smtClean="0"/>
                        <a:t>Ninh</a:t>
                      </a:r>
                      <a:endParaRPr lang="en-US" sz="2000" dirty="0"/>
                    </a:p>
                  </a:txBody>
                  <a:tcPr/>
                </a:tc>
                <a:tc>
                  <a:txBody>
                    <a:bodyPr/>
                    <a:lstStyle/>
                    <a:p>
                      <a:pPr algn="ctr"/>
                      <a:r>
                        <a:rPr lang="en-US" sz="2000" dirty="0" smtClean="0"/>
                        <a:t>100</a:t>
                      </a:r>
                      <a:endParaRPr lang="en-US" sz="2000" dirty="0"/>
                    </a:p>
                  </a:txBody>
                  <a:tcPr/>
                </a:tc>
                <a:extLst>
                  <a:ext uri="{0D108BD9-81ED-4DB2-BD59-A6C34878D82A}">
                    <a16:rowId xmlns:a16="http://schemas.microsoft.com/office/drawing/2014/main" val="10001"/>
                  </a:ext>
                </a:extLst>
              </a:tr>
              <a:tr h="370840">
                <a:tc>
                  <a:txBody>
                    <a:bodyPr/>
                    <a:lstStyle/>
                    <a:p>
                      <a:r>
                        <a:rPr lang="en-US" sz="2000" dirty="0" err="1" smtClean="0"/>
                        <a:t>Phú</a:t>
                      </a:r>
                      <a:r>
                        <a:rPr lang="en-US" sz="2000" baseline="0" dirty="0" smtClean="0"/>
                        <a:t> </a:t>
                      </a:r>
                      <a:r>
                        <a:rPr lang="en-US" sz="2000" baseline="0" dirty="0" err="1" smtClean="0"/>
                        <a:t>Yên</a:t>
                      </a:r>
                      <a:endParaRPr lang="en-US" sz="2000" dirty="0"/>
                    </a:p>
                  </a:txBody>
                  <a:tcPr/>
                </a:tc>
                <a:tc>
                  <a:txBody>
                    <a:bodyPr/>
                    <a:lstStyle/>
                    <a:p>
                      <a:pPr algn="ctr"/>
                      <a:r>
                        <a:rPr lang="en-US" sz="2000" dirty="0" smtClean="0"/>
                        <a:t>30</a:t>
                      </a:r>
                      <a:endParaRPr lang="en-US" sz="20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71296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16</a:t>
            </a:fld>
            <a:endParaRPr lang="en-US"/>
          </a:p>
        </p:txBody>
      </p:sp>
      <p:sp>
        <p:nvSpPr>
          <p:cNvPr id="8" name="Title 1"/>
          <p:cNvSpPr txBox="1">
            <a:spLocks/>
          </p:cNvSpPr>
          <p:nvPr/>
        </p:nvSpPr>
        <p:spPr bwMode="auto">
          <a:xfrm>
            <a:off x="457200" y="23404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spcBef>
                <a:spcPct val="20000"/>
              </a:spcBef>
            </a:pPr>
            <a:r>
              <a:rPr lang="en-US" sz="2800" dirty="0" smtClean="0">
                <a:solidFill>
                  <a:srgbClr val="0070C0"/>
                </a:solidFill>
                <a:latin typeface="+mj-lt"/>
                <a:ea typeface="+mn-ea"/>
                <a:cs typeface="Times New Roman" pitchFamily="18" charset="0"/>
              </a:rPr>
              <a:t>MỘT SỐ KINH NGHIỆM TRIỂN KHAI CỦA CÁC SỞ TTTT</a:t>
            </a:r>
            <a:endParaRPr lang="en-US" sz="2800" dirty="0">
              <a:solidFill>
                <a:srgbClr val="0070C0"/>
              </a:solidFill>
              <a:latin typeface="+mj-lt"/>
              <a:ea typeface="+mn-ea"/>
              <a:cs typeface="Times New Roman" pitchFamily="18" charset="0"/>
            </a:endParaRPr>
          </a:p>
        </p:txBody>
      </p:sp>
      <p:sp>
        <p:nvSpPr>
          <p:cNvPr id="2" name="TextBox 1"/>
          <p:cNvSpPr txBox="1"/>
          <p:nvPr/>
        </p:nvSpPr>
        <p:spPr>
          <a:xfrm>
            <a:off x="146957" y="767442"/>
            <a:ext cx="8850086" cy="5632311"/>
          </a:xfrm>
          <a:prstGeom prst="rect">
            <a:avLst/>
          </a:prstGeom>
          <a:noFill/>
        </p:spPr>
        <p:txBody>
          <a:bodyPr wrap="square" rtlCol="0">
            <a:spAutoFit/>
          </a:bodyPr>
          <a:lstStyle/>
          <a:p>
            <a:pPr marL="342900" indent="-342900" algn="just">
              <a:buFont typeface="Arial" pitchFamily="34" charset="0"/>
              <a:buChar char="•"/>
            </a:pPr>
            <a:r>
              <a:rPr lang="en-US" sz="2000" dirty="0" err="1" smtClean="0">
                <a:latin typeface="+mj-lt"/>
              </a:rPr>
              <a:t>Các</a:t>
            </a:r>
            <a:r>
              <a:rPr lang="en-US" sz="2000" dirty="0" smtClean="0">
                <a:latin typeface="+mj-lt"/>
              </a:rPr>
              <a:t> </a:t>
            </a:r>
            <a:r>
              <a:rPr lang="en-US" sz="2000" dirty="0" err="1" smtClean="0">
                <a:latin typeface="+mj-lt"/>
              </a:rPr>
              <a:t>địa</a:t>
            </a:r>
            <a:r>
              <a:rPr lang="en-US" sz="2000" dirty="0">
                <a:latin typeface="+mj-lt"/>
              </a:rPr>
              <a:t> </a:t>
            </a:r>
            <a:r>
              <a:rPr lang="en-US" sz="2000" dirty="0" err="1" smtClean="0">
                <a:latin typeface="+mj-lt"/>
              </a:rPr>
              <a:t>phương</a:t>
            </a:r>
            <a:r>
              <a:rPr lang="en-US" sz="2000" dirty="0" smtClean="0">
                <a:latin typeface="+mj-lt"/>
              </a:rPr>
              <a:t> </a:t>
            </a:r>
            <a:r>
              <a:rPr lang="en-US" sz="2000" dirty="0" err="1" smtClean="0">
                <a:latin typeface="+mj-lt"/>
              </a:rPr>
              <a:t>đã</a:t>
            </a:r>
            <a:r>
              <a:rPr lang="en-US" sz="2000" dirty="0" smtClean="0">
                <a:latin typeface="+mj-lt"/>
              </a:rPr>
              <a:t> </a:t>
            </a:r>
            <a:r>
              <a:rPr lang="en-US" sz="2000" dirty="0" err="1" smtClean="0">
                <a:latin typeface="+mj-lt"/>
              </a:rPr>
              <a:t>triển</a:t>
            </a:r>
            <a:r>
              <a:rPr lang="en-US" sz="2000" dirty="0" smtClean="0">
                <a:latin typeface="+mj-lt"/>
              </a:rPr>
              <a:t> </a:t>
            </a:r>
            <a:r>
              <a:rPr lang="en-US" sz="2000" dirty="0" err="1" smtClean="0">
                <a:latin typeface="+mj-lt"/>
              </a:rPr>
              <a:t>khai</a:t>
            </a:r>
            <a:r>
              <a:rPr lang="en-US" sz="2000" dirty="0" smtClean="0">
                <a:latin typeface="+mj-lt"/>
              </a:rPr>
              <a:t> </a:t>
            </a:r>
            <a:r>
              <a:rPr lang="en-US" sz="2000" dirty="0" err="1" smtClean="0">
                <a:latin typeface="+mj-lt"/>
              </a:rPr>
              <a:t>nhiều</a:t>
            </a:r>
            <a:r>
              <a:rPr lang="en-US" sz="2000" dirty="0" smtClean="0">
                <a:latin typeface="+mj-lt"/>
              </a:rPr>
              <a:t> </a:t>
            </a:r>
            <a:r>
              <a:rPr lang="en-US" sz="2000" dirty="0" err="1" smtClean="0">
                <a:latin typeface="+mj-lt"/>
              </a:rPr>
              <a:t>biện</a:t>
            </a:r>
            <a:r>
              <a:rPr lang="en-US" sz="2000" dirty="0" smtClean="0">
                <a:latin typeface="+mj-lt"/>
              </a:rPr>
              <a:t> </a:t>
            </a:r>
            <a:r>
              <a:rPr lang="en-US" sz="2000" dirty="0" err="1" smtClean="0">
                <a:latin typeface="+mj-lt"/>
              </a:rPr>
              <a:t>pháp</a:t>
            </a:r>
            <a:r>
              <a:rPr lang="en-US" sz="2000" dirty="0" smtClean="0">
                <a:latin typeface="+mj-lt"/>
              </a:rPr>
              <a:t>, </a:t>
            </a:r>
            <a:r>
              <a:rPr lang="en-US" sz="2000" dirty="0" err="1" smtClean="0">
                <a:latin typeface="+mj-lt"/>
              </a:rPr>
              <a:t>kinh</a:t>
            </a:r>
            <a:r>
              <a:rPr lang="en-US" sz="2000" dirty="0" smtClean="0">
                <a:latin typeface="+mj-lt"/>
              </a:rPr>
              <a:t> </a:t>
            </a:r>
            <a:r>
              <a:rPr lang="en-US" sz="2000" dirty="0" err="1" smtClean="0">
                <a:latin typeface="+mj-lt"/>
              </a:rPr>
              <a:t>nghiệm</a:t>
            </a:r>
            <a:r>
              <a:rPr lang="en-US" sz="2000" dirty="0" smtClean="0">
                <a:latin typeface="+mj-lt"/>
              </a:rPr>
              <a:t> hay </a:t>
            </a:r>
            <a:r>
              <a:rPr lang="en-US" sz="2000" dirty="0" err="1" smtClean="0">
                <a:latin typeface="+mj-lt"/>
              </a:rPr>
              <a:t>trong</a:t>
            </a:r>
            <a:r>
              <a:rPr lang="en-US" sz="2000" dirty="0" smtClean="0">
                <a:latin typeface="+mj-lt"/>
              </a:rPr>
              <a:t> </a:t>
            </a:r>
            <a:r>
              <a:rPr lang="en-US" sz="2000" dirty="0" err="1" smtClean="0">
                <a:latin typeface="+mj-lt"/>
              </a:rPr>
              <a:t>phát</a:t>
            </a:r>
            <a:r>
              <a:rPr lang="en-US" sz="2000" dirty="0" smtClean="0">
                <a:latin typeface="+mj-lt"/>
              </a:rPr>
              <a:t> </a:t>
            </a:r>
            <a:r>
              <a:rPr lang="en-US" sz="2000" dirty="0" err="1" smtClean="0">
                <a:latin typeface="+mj-lt"/>
              </a:rPr>
              <a:t>triển</a:t>
            </a:r>
            <a:r>
              <a:rPr lang="en-US" sz="2000" dirty="0" smtClean="0">
                <a:latin typeface="+mj-lt"/>
              </a:rPr>
              <a:t> </a:t>
            </a:r>
            <a:r>
              <a:rPr lang="en-US" sz="2000" dirty="0" err="1" smtClean="0">
                <a:latin typeface="+mj-lt"/>
              </a:rPr>
              <a:t>hạ</a:t>
            </a:r>
            <a:r>
              <a:rPr lang="en-US" sz="2000" dirty="0" smtClean="0">
                <a:latin typeface="+mj-lt"/>
              </a:rPr>
              <a:t> </a:t>
            </a:r>
            <a:r>
              <a:rPr lang="en-US" sz="2000" dirty="0" err="1" smtClean="0">
                <a:latin typeface="+mj-lt"/>
              </a:rPr>
              <a:t>tầng</a:t>
            </a:r>
            <a:r>
              <a:rPr lang="en-US" sz="2000" dirty="0" smtClean="0">
                <a:latin typeface="+mj-lt"/>
              </a:rPr>
              <a:t> </a:t>
            </a:r>
            <a:r>
              <a:rPr lang="en-US" sz="2000" dirty="0" err="1" smtClean="0">
                <a:latin typeface="+mj-lt"/>
              </a:rPr>
              <a:t>ngầm</a:t>
            </a:r>
            <a:r>
              <a:rPr lang="en-US" sz="2000" dirty="0" smtClean="0">
                <a:latin typeface="+mj-lt"/>
              </a:rPr>
              <a:t> </a:t>
            </a:r>
            <a:r>
              <a:rPr lang="en-US" sz="2000" dirty="0" err="1" smtClean="0">
                <a:latin typeface="+mj-lt"/>
              </a:rPr>
              <a:t>như</a:t>
            </a:r>
            <a:r>
              <a:rPr lang="en-US" sz="2000" dirty="0" smtClean="0">
                <a:latin typeface="+mj-lt"/>
              </a:rPr>
              <a:t> </a:t>
            </a:r>
            <a:r>
              <a:rPr lang="en-US" sz="2000" dirty="0" err="1" smtClean="0">
                <a:latin typeface="+mj-lt"/>
              </a:rPr>
              <a:t>Bắc</a:t>
            </a:r>
            <a:r>
              <a:rPr lang="en-US" sz="2000" dirty="0" smtClean="0">
                <a:latin typeface="+mj-lt"/>
              </a:rPr>
              <a:t> </a:t>
            </a:r>
            <a:r>
              <a:rPr lang="en-US" sz="2000" dirty="0" err="1" smtClean="0">
                <a:latin typeface="+mj-lt"/>
              </a:rPr>
              <a:t>Giang</a:t>
            </a:r>
            <a:r>
              <a:rPr lang="en-US" sz="2000" dirty="0" smtClean="0">
                <a:latin typeface="+mj-lt"/>
              </a:rPr>
              <a:t>, </a:t>
            </a:r>
            <a:r>
              <a:rPr lang="en-US" sz="2000" dirty="0" err="1" smtClean="0">
                <a:latin typeface="+mj-lt"/>
              </a:rPr>
              <a:t>Hải</a:t>
            </a:r>
            <a:r>
              <a:rPr lang="en-US" sz="2000" dirty="0" smtClean="0">
                <a:latin typeface="+mj-lt"/>
              </a:rPr>
              <a:t> </a:t>
            </a:r>
            <a:r>
              <a:rPr lang="en-US" sz="2000" dirty="0" err="1" smtClean="0">
                <a:latin typeface="+mj-lt"/>
              </a:rPr>
              <a:t>Phòng</a:t>
            </a:r>
            <a:r>
              <a:rPr lang="en-US" sz="2000" dirty="0" smtClean="0">
                <a:latin typeface="+mj-lt"/>
              </a:rPr>
              <a:t>, </a:t>
            </a:r>
            <a:r>
              <a:rPr lang="en-US" sz="2000" dirty="0" err="1" smtClean="0">
                <a:latin typeface="+mj-lt"/>
              </a:rPr>
              <a:t>Tuyên</a:t>
            </a:r>
            <a:r>
              <a:rPr lang="en-US" sz="2000" dirty="0" smtClean="0">
                <a:latin typeface="+mj-lt"/>
              </a:rPr>
              <a:t> </a:t>
            </a:r>
            <a:r>
              <a:rPr lang="en-US" sz="2000" dirty="0" err="1" smtClean="0">
                <a:latin typeface="+mj-lt"/>
              </a:rPr>
              <a:t>Quang</a:t>
            </a:r>
            <a:r>
              <a:rPr lang="en-US" sz="2000" dirty="0" smtClean="0">
                <a:latin typeface="+mj-lt"/>
              </a:rPr>
              <a:t>, Long An, </a:t>
            </a:r>
            <a:r>
              <a:rPr lang="en-US" sz="2000" dirty="0" err="1" smtClean="0">
                <a:latin typeface="+mj-lt"/>
              </a:rPr>
              <a:t>Đà</a:t>
            </a:r>
            <a:r>
              <a:rPr lang="en-US" sz="2000" dirty="0" smtClean="0">
                <a:latin typeface="+mj-lt"/>
              </a:rPr>
              <a:t> </a:t>
            </a:r>
            <a:r>
              <a:rPr lang="en-US" sz="2000" dirty="0" err="1" smtClean="0">
                <a:latin typeface="+mj-lt"/>
              </a:rPr>
              <a:t>Nẵng</a:t>
            </a:r>
            <a:r>
              <a:rPr lang="en-US" sz="2000" dirty="0" smtClean="0">
                <a:latin typeface="+mj-lt"/>
              </a:rPr>
              <a:t>…</a:t>
            </a:r>
          </a:p>
          <a:p>
            <a:pPr marL="342900" indent="-342900" algn="just">
              <a:buFont typeface="Arial" pitchFamily="34" charset="0"/>
              <a:buChar char="•"/>
            </a:pPr>
            <a:r>
              <a:rPr lang="en-US" sz="2000" b="1" dirty="0" err="1" smtClean="0">
                <a:latin typeface="+mj-lt"/>
              </a:rPr>
              <a:t>Kinh</a:t>
            </a:r>
            <a:r>
              <a:rPr lang="en-US" sz="2000" b="1" dirty="0" smtClean="0">
                <a:latin typeface="+mj-lt"/>
              </a:rPr>
              <a:t> </a:t>
            </a:r>
            <a:r>
              <a:rPr lang="en-US" sz="2000" b="1" dirty="0" err="1" smtClean="0">
                <a:latin typeface="+mj-lt"/>
              </a:rPr>
              <a:t>nghiệm</a:t>
            </a:r>
            <a:r>
              <a:rPr lang="en-US" sz="2000" b="1" dirty="0" smtClean="0">
                <a:latin typeface="+mj-lt"/>
              </a:rPr>
              <a:t> </a:t>
            </a:r>
            <a:r>
              <a:rPr lang="en-US" sz="2000" b="1" dirty="0" err="1" smtClean="0">
                <a:latin typeface="+mj-lt"/>
              </a:rPr>
              <a:t>triển</a:t>
            </a:r>
            <a:r>
              <a:rPr lang="en-US" sz="2000" b="1" dirty="0" smtClean="0">
                <a:latin typeface="+mj-lt"/>
              </a:rPr>
              <a:t> </a:t>
            </a:r>
            <a:r>
              <a:rPr lang="en-US" sz="2000" b="1" dirty="0" err="1" smtClean="0">
                <a:latin typeface="+mj-lt"/>
              </a:rPr>
              <a:t>khai</a:t>
            </a:r>
            <a:r>
              <a:rPr lang="en-US" sz="2000" b="1" dirty="0" smtClean="0">
                <a:latin typeface="+mj-lt"/>
              </a:rPr>
              <a:t>:</a:t>
            </a:r>
          </a:p>
          <a:p>
            <a:pPr marL="342900" indent="-342900" algn="just">
              <a:buFont typeface="Wingdings" pitchFamily="2" charset="2"/>
              <a:buChar char="ü"/>
            </a:pPr>
            <a:r>
              <a:rPr lang="en-US" sz="2000" dirty="0" smtClean="0">
                <a:latin typeface="+mj-lt"/>
              </a:rPr>
              <a:t>Ban </a:t>
            </a:r>
            <a:r>
              <a:rPr lang="en-US" sz="2000" dirty="0" err="1" smtClean="0">
                <a:latin typeface="+mj-lt"/>
              </a:rPr>
              <a:t>hành</a:t>
            </a:r>
            <a:r>
              <a:rPr lang="en-US" sz="2000" dirty="0" smtClean="0">
                <a:latin typeface="+mj-lt"/>
              </a:rPr>
              <a:t> </a:t>
            </a:r>
            <a:r>
              <a:rPr lang="en-US" sz="2000" dirty="0" err="1" smtClean="0">
                <a:latin typeface="+mj-lt"/>
              </a:rPr>
              <a:t>kế</a:t>
            </a:r>
            <a:r>
              <a:rPr lang="en-US" sz="2000" dirty="0" smtClean="0">
                <a:latin typeface="+mj-lt"/>
              </a:rPr>
              <a:t> </a:t>
            </a:r>
            <a:r>
              <a:rPr lang="en-US" sz="2000" dirty="0" err="1" smtClean="0">
                <a:latin typeface="+mj-lt"/>
              </a:rPr>
              <a:t>hoạch</a:t>
            </a:r>
            <a:r>
              <a:rPr lang="en-US" sz="2000" dirty="0" smtClean="0">
                <a:latin typeface="+mj-lt"/>
              </a:rPr>
              <a:t> </a:t>
            </a:r>
            <a:r>
              <a:rPr lang="en-US" sz="2000" dirty="0" err="1" smtClean="0">
                <a:latin typeface="+mj-lt"/>
              </a:rPr>
              <a:t>ngầm</a:t>
            </a:r>
            <a:r>
              <a:rPr lang="en-US" sz="2000" dirty="0" smtClean="0">
                <a:latin typeface="+mj-lt"/>
              </a:rPr>
              <a:t> </a:t>
            </a:r>
            <a:r>
              <a:rPr lang="en-US" sz="2000" dirty="0" err="1" smtClean="0">
                <a:latin typeface="+mj-lt"/>
              </a:rPr>
              <a:t>hóa</a:t>
            </a:r>
            <a:r>
              <a:rPr lang="en-US" sz="2000" dirty="0" smtClean="0">
                <a:latin typeface="+mj-lt"/>
              </a:rPr>
              <a:t> </a:t>
            </a:r>
            <a:r>
              <a:rPr lang="en-US" sz="2000" dirty="0" err="1" smtClean="0">
                <a:latin typeface="+mj-lt"/>
              </a:rPr>
              <a:t>cáp</a:t>
            </a:r>
            <a:r>
              <a:rPr lang="en-US" sz="2000" dirty="0" smtClean="0">
                <a:latin typeface="+mj-lt"/>
              </a:rPr>
              <a:t>, </a:t>
            </a:r>
            <a:r>
              <a:rPr lang="en-US" sz="2000" dirty="0" err="1" smtClean="0">
                <a:latin typeface="+mj-lt"/>
              </a:rPr>
              <a:t>kế</a:t>
            </a:r>
            <a:r>
              <a:rPr lang="en-US" sz="2000" dirty="0" smtClean="0">
                <a:latin typeface="+mj-lt"/>
              </a:rPr>
              <a:t> </a:t>
            </a:r>
            <a:r>
              <a:rPr lang="en-US" sz="2000" dirty="0" err="1" smtClean="0">
                <a:latin typeface="+mj-lt"/>
              </a:rPr>
              <a:t>hoạch</a:t>
            </a:r>
            <a:r>
              <a:rPr lang="en-US" sz="2000" dirty="0" smtClean="0">
                <a:latin typeface="+mj-lt"/>
              </a:rPr>
              <a:t> </a:t>
            </a:r>
            <a:r>
              <a:rPr lang="en-US" sz="2000" dirty="0" err="1" smtClean="0">
                <a:latin typeface="+mj-lt"/>
              </a:rPr>
              <a:t>thực</a:t>
            </a:r>
            <a:r>
              <a:rPr lang="en-US" sz="2000" dirty="0" smtClean="0">
                <a:latin typeface="+mj-lt"/>
              </a:rPr>
              <a:t> </a:t>
            </a:r>
            <a:r>
              <a:rPr lang="en-US" sz="2000" dirty="0" err="1" smtClean="0">
                <a:latin typeface="+mj-lt"/>
              </a:rPr>
              <a:t>hiện</a:t>
            </a:r>
            <a:r>
              <a:rPr lang="en-US" sz="2000" dirty="0" smtClean="0">
                <a:latin typeface="+mj-lt"/>
              </a:rPr>
              <a:t> </a:t>
            </a:r>
            <a:r>
              <a:rPr lang="en-US" sz="2000" dirty="0" err="1" smtClean="0">
                <a:latin typeface="+mj-lt"/>
              </a:rPr>
              <a:t>theo</a:t>
            </a:r>
            <a:r>
              <a:rPr lang="en-US" sz="2000" dirty="0" smtClean="0">
                <a:latin typeface="+mj-lt"/>
              </a:rPr>
              <a:t> </a:t>
            </a:r>
            <a:r>
              <a:rPr lang="en-US" sz="2000" dirty="0" err="1" smtClean="0">
                <a:latin typeface="+mj-lt"/>
              </a:rPr>
              <a:t>từng</a:t>
            </a:r>
            <a:r>
              <a:rPr lang="en-US" sz="2000" dirty="0" smtClean="0">
                <a:latin typeface="+mj-lt"/>
              </a:rPr>
              <a:t> </a:t>
            </a:r>
            <a:r>
              <a:rPr lang="en-US" sz="2000" dirty="0" err="1" smtClean="0">
                <a:latin typeface="+mj-lt"/>
              </a:rPr>
              <a:t>năm</a:t>
            </a:r>
            <a:r>
              <a:rPr lang="en-US" sz="2000" dirty="0" smtClean="0">
                <a:latin typeface="+mj-lt"/>
              </a:rPr>
              <a:t>. </a:t>
            </a:r>
          </a:p>
          <a:p>
            <a:pPr marL="342900" indent="-342900" algn="just">
              <a:buFont typeface="Wingdings" pitchFamily="2" charset="2"/>
              <a:buChar char="ü"/>
            </a:pPr>
            <a:r>
              <a:rPr lang="en-US" sz="2000" dirty="0" err="1" smtClean="0">
                <a:latin typeface="+mj-lt"/>
              </a:rPr>
              <a:t>Phối</a:t>
            </a:r>
            <a:r>
              <a:rPr lang="en-US" sz="2000" dirty="0" smtClean="0">
                <a:latin typeface="+mj-lt"/>
              </a:rPr>
              <a:t> </a:t>
            </a:r>
            <a:r>
              <a:rPr lang="en-US" sz="2000" dirty="0" err="1">
                <a:latin typeface="+mj-lt"/>
              </a:rPr>
              <a:t>hợp</a:t>
            </a:r>
            <a:r>
              <a:rPr lang="en-US" sz="2000" dirty="0">
                <a:latin typeface="+mj-lt"/>
              </a:rPr>
              <a:t> </a:t>
            </a:r>
            <a:r>
              <a:rPr lang="en-US" sz="2000" dirty="0" err="1" smtClean="0">
                <a:latin typeface="+mj-lt"/>
              </a:rPr>
              <a:t>chặt</a:t>
            </a:r>
            <a:r>
              <a:rPr lang="en-US" sz="2000" dirty="0" smtClean="0">
                <a:latin typeface="+mj-lt"/>
              </a:rPr>
              <a:t> </a:t>
            </a:r>
            <a:r>
              <a:rPr lang="en-US" sz="2000" dirty="0" err="1" smtClean="0">
                <a:latin typeface="+mj-lt"/>
              </a:rPr>
              <a:t>chẽ</a:t>
            </a:r>
            <a:r>
              <a:rPr lang="en-US" sz="2000" dirty="0" smtClean="0">
                <a:latin typeface="+mj-lt"/>
              </a:rPr>
              <a:t> </a:t>
            </a:r>
            <a:r>
              <a:rPr lang="en-US" sz="2000" dirty="0" err="1" smtClean="0">
                <a:latin typeface="+mj-lt"/>
              </a:rPr>
              <a:t>với</a:t>
            </a:r>
            <a:r>
              <a:rPr lang="en-US" sz="2000" dirty="0" smtClean="0">
                <a:latin typeface="+mj-lt"/>
              </a:rPr>
              <a:t> </a:t>
            </a:r>
            <a:r>
              <a:rPr lang="en-US" sz="2000" dirty="0" err="1">
                <a:latin typeface="+mj-lt"/>
              </a:rPr>
              <a:t>Sở</a:t>
            </a:r>
            <a:r>
              <a:rPr lang="en-US" sz="2000" dirty="0">
                <a:latin typeface="+mj-lt"/>
              </a:rPr>
              <a:t> </a:t>
            </a:r>
            <a:r>
              <a:rPr lang="en-US" sz="2000" dirty="0" smtClean="0">
                <a:latin typeface="+mj-lt"/>
              </a:rPr>
              <a:t>XD </a:t>
            </a:r>
            <a:r>
              <a:rPr lang="en-US" sz="2000" dirty="0" err="1" smtClean="0">
                <a:latin typeface="+mj-lt"/>
              </a:rPr>
              <a:t>trong</a:t>
            </a:r>
            <a:r>
              <a:rPr lang="en-US" sz="2000" dirty="0" smtClean="0">
                <a:latin typeface="+mj-lt"/>
              </a:rPr>
              <a:t> </a:t>
            </a:r>
            <a:r>
              <a:rPr lang="en-US" sz="2000" dirty="0" err="1" smtClean="0">
                <a:latin typeface="+mj-lt"/>
              </a:rPr>
              <a:t>việc</a:t>
            </a:r>
            <a:r>
              <a:rPr lang="en-US" sz="2000" dirty="0" smtClean="0">
                <a:latin typeface="+mj-lt"/>
              </a:rPr>
              <a:t> </a:t>
            </a:r>
            <a:r>
              <a:rPr lang="en-US" sz="2000" dirty="0" err="1" smtClean="0">
                <a:latin typeface="+mj-lt"/>
              </a:rPr>
              <a:t>thẩm</a:t>
            </a:r>
            <a:r>
              <a:rPr lang="en-US" sz="2000" dirty="0" smtClean="0">
                <a:latin typeface="+mj-lt"/>
              </a:rPr>
              <a:t> </a:t>
            </a:r>
            <a:r>
              <a:rPr lang="en-US" sz="2000" dirty="0" err="1">
                <a:latin typeface="+mj-lt"/>
              </a:rPr>
              <a:t>định</a:t>
            </a:r>
            <a:r>
              <a:rPr lang="en-US" sz="2000" dirty="0">
                <a:latin typeface="+mj-lt"/>
              </a:rPr>
              <a:t> </a:t>
            </a:r>
            <a:r>
              <a:rPr lang="en-US" sz="2000" dirty="0" err="1">
                <a:latin typeface="+mj-lt"/>
              </a:rPr>
              <a:t>thiết</a:t>
            </a:r>
            <a:r>
              <a:rPr lang="en-US" sz="2000" dirty="0">
                <a:latin typeface="+mj-lt"/>
              </a:rPr>
              <a:t> </a:t>
            </a:r>
            <a:r>
              <a:rPr lang="en-US" sz="2000" dirty="0" err="1">
                <a:latin typeface="+mj-lt"/>
              </a:rPr>
              <a:t>kế</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viễn</a:t>
            </a:r>
            <a:r>
              <a:rPr lang="en-US" sz="2000" dirty="0">
                <a:latin typeface="+mj-lt"/>
              </a:rPr>
              <a:t/>
            </a:r>
            <a:br>
              <a:rPr lang="en-US" sz="2000" dirty="0">
                <a:latin typeface="+mj-lt"/>
              </a:rPr>
            </a:br>
            <a:r>
              <a:rPr lang="en-US" sz="2000" dirty="0" err="1">
                <a:latin typeface="+mj-lt"/>
              </a:rPr>
              <a:t>thông</a:t>
            </a:r>
            <a:r>
              <a:rPr lang="en-US" sz="2000" dirty="0">
                <a:latin typeface="+mj-lt"/>
              </a:rPr>
              <a:t> </a:t>
            </a:r>
            <a:r>
              <a:rPr lang="en-US" sz="2000" dirty="0" err="1">
                <a:latin typeface="+mj-lt"/>
              </a:rPr>
              <a:t>thụ</a:t>
            </a:r>
            <a:r>
              <a:rPr lang="en-US" sz="2000" dirty="0">
                <a:latin typeface="+mj-lt"/>
              </a:rPr>
              <a:t> </a:t>
            </a:r>
            <a:r>
              <a:rPr lang="en-US" sz="2000" dirty="0" err="1">
                <a:latin typeface="+mj-lt"/>
              </a:rPr>
              <a:t>động</a:t>
            </a:r>
            <a:r>
              <a:rPr lang="en-US" sz="2000" dirty="0">
                <a:latin typeface="+mj-lt"/>
              </a:rPr>
              <a:t> </a:t>
            </a:r>
            <a:r>
              <a:rPr lang="en-US" sz="2000" dirty="0" err="1">
                <a:latin typeface="+mj-lt"/>
              </a:rPr>
              <a:t>đối</a:t>
            </a:r>
            <a:r>
              <a:rPr lang="en-US" sz="2000" dirty="0">
                <a:latin typeface="+mj-lt"/>
              </a:rPr>
              <a:t> </a:t>
            </a:r>
            <a:r>
              <a:rPr lang="en-US" sz="2000" dirty="0" err="1">
                <a:latin typeface="+mj-lt"/>
              </a:rPr>
              <a:t>với</a:t>
            </a:r>
            <a:r>
              <a:rPr lang="en-US" sz="2000" dirty="0">
                <a:latin typeface="+mj-lt"/>
              </a:rPr>
              <a:t> </a:t>
            </a:r>
            <a:r>
              <a:rPr lang="en-US" sz="2000" dirty="0" err="1">
                <a:latin typeface="+mj-lt"/>
              </a:rPr>
              <a:t>tất</a:t>
            </a:r>
            <a:r>
              <a:rPr lang="en-US" sz="2000" dirty="0">
                <a:latin typeface="+mj-lt"/>
              </a:rPr>
              <a:t> </a:t>
            </a:r>
            <a:r>
              <a:rPr lang="en-US" sz="2000" dirty="0" err="1">
                <a:latin typeface="+mj-lt"/>
              </a:rPr>
              <a:t>cả</a:t>
            </a:r>
            <a:r>
              <a:rPr lang="en-US" sz="2000" dirty="0">
                <a:latin typeface="+mj-lt"/>
              </a:rPr>
              <a:t> </a:t>
            </a:r>
            <a:r>
              <a:rPr lang="en-US" sz="2000" dirty="0" err="1">
                <a:latin typeface="+mj-lt"/>
              </a:rPr>
              <a:t>các</a:t>
            </a:r>
            <a:r>
              <a:rPr lang="en-US" sz="2000" dirty="0">
                <a:latin typeface="+mj-lt"/>
              </a:rPr>
              <a:t> </a:t>
            </a:r>
            <a:r>
              <a:rPr lang="en-US" sz="2000" dirty="0" err="1">
                <a:latin typeface="+mj-lt"/>
              </a:rPr>
              <a:t>khu</a:t>
            </a:r>
            <a:r>
              <a:rPr lang="en-US" sz="2000" dirty="0">
                <a:latin typeface="+mj-lt"/>
              </a:rPr>
              <a:t> </a:t>
            </a:r>
            <a:r>
              <a:rPr lang="en-US" sz="2000" dirty="0" err="1">
                <a:latin typeface="+mj-lt"/>
              </a:rPr>
              <a:t>công</a:t>
            </a:r>
            <a:r>
              <a:rPr lang="en-US" sz="2000" dirty="0">
                <a:latin typeface="+mj-lt"/>
              </a:rPr>
              <a:t> </a:t>
            </a:r>
            <a:r>
              <a:rPr lang="en-US" sz="2000" dirty="0" err="1">
                <a:latin typeface="+mj-lt"/>
              </a:rPr>
              <a:t>nghiệp</a:t>
            </a:r>
            <a:r>
              <a:rPr lang="en-US" sz="2000" dirty="0">
                <a:latin typeface="+mj-lt"/>
              </a:rPr>
              <a:t>, </a:t>
            </a:r>
            <a:r>
              <a:rPr lang="en-US" sz="2000" dirty="0" err="1">
                <a:latin typeface="+mj-lt"/>
              </a:rPr>
              <a:t>khu</a:t>
            </a:r>
            <a:r>
              <a:rPr lang="en-US" sz="2000" dirty="0">
                <a:latin typeface="+mj-lt"/>
              </a:rPr>
              <a:t> </a:t>
            </a:r>
            <a:r>
              <a:rPr lang="en-US" sz="2000" dirty="0" err="1">
                <a:latin typeface="+mj-lt"/>
              </a:rPr>
              <a:t>dân</a:t>
            </a:r>
            <a:r>
              <a:rPr lang="en-US" sz="2000" dirty="0">
                <a:latin typeface="+mj-lt"/>
              </a:rPr>
              <a:t> </a:t>
            </a:r>
            <a:r>
              <a:rPr lang="en-US" sz="2000" dirty="0" err="1">
                <a:latin typeface="+mj-lt"/>
              </a:rPr>
              <a:t>cư</a:t>
            </a:r>
            <a:r>
              <a:rPr lang="en-US" sz="2000" dirty="0">
                <a:latin typeface="+mj-lt"/>
              </a:rPr>
              <a:t>, </a:t>
            </a:r>
            <a:r>
              <a:rPr lang="en-US" sz="2000" dirty="0" err="1">
                <a:latin typeface="+mj-lt"/>
              </a:rPr>
              <a:t>khu</a:t>
            </a:r>
            <a:r>
              <a:rPr lang="en-US" sz="2000" dirty="0">
                <a:latin typeface="+mj-lt"/>
              </a:rPr>
              <a:t> </a:t>
            </a:r>
            <a:r>
              <a:rPr lang="en-US" sz="2000" dirty="0" err="1">
                <a:latin typeface="+mj-lt"/>
              </a:rPr>
              <a:t>đô</a:t>
            </a:r>
            <a:r>
              <a:rPr lang="en-US" sz="2000" dirty="0">
                <a:latin typeface="+mj-lt"/>
              </a:rPr>
              <a:t> </a:t>
            </a:r>
            <a:r>
              <a:rPr lang="en-US" sz="2000" dirty="0" err="1">
                <a:latin typeface="+mj-lt"/>
              </a:rPr>
              <a:t>thị</a:t>
            </a:r>
            <a:r>
              <a:rPr lang="en-US" sz="2000" dirty="0">
                <a:latin typeface="+mj-lt"/>
              </a:rPr>
              <a:t>, </a:t>
            </a:r>
            <a:r>
              <a:rPr lang="en-US" sz="2000" dirty="0" err="1">
                <a:latin typeface="+mj-lt"/>
              </a:rPr>
              <a:t>tuyến</a:t>
            </a:r>
            <a:r>
              <a:rPr lang="en-US" sz="2000" dirty="0">
                <a:latin typeface="+mj-lt"/>
              </a:rPr>
              <a:t/>
            </a:r>
            <a:br>
              <a:rPr lang="en-US" sz="2000" dirty="0">
                <a:latin typeface="+mj-lt"/>
              </a:rPr>
            </a:br>
            <a:r>
              <a:rPr lang="en-US" sz="2000" dirty="0" err="1">
                <a:latin typeface="+mj-lt"/>
              </a:rPr>
              <a:t>đường</a:t>
            </a:r>
            <a:r>
              <a:rPr lang="en-US" sz="2000" dirty="0">
                <a:latin typeface="+mj-lt"/>
              </a:rPr>
              <a:t> </a:t>
            </a:r>
            <a:r>
              <a:rPr lang="en-US" sz="2000" dirty="0" err="1">
                <a:latin typeface="+mj-lt"/>
              </a:rPr>
              <a:t>mới</a:t>
            </a:r>
            <a:r>
              <a:rPr lang="en-US" sz="2000" dirty="0">
                <a:latin typeface="+mj-lt"/>
              </a:rPr>
              <a:t> </a:t>
            </a:r>
            <a:r>
              <a:rPr lang="en-US" sz="2000" dirty="0" err="1">
                <a:latin typeface="+mj-lt"/>
              </a:rPr>
              <a:t>đảm</a:t>
            </a:r>
            <a:r>
              <a:rPr lang="en-US" sz="2000" dirty="0">
                <a:latin typeface="+mj-lt"/>
              </a:rPr>
              <a:t> </a:t>
            </a:r>
            <a:r>
              <a:rPr lang="en-US" sz="2000" dirty="0" err="1">
                <a:latin typeface="+mj-lt"/>
              </a:rPr>
              <a:t>bảo</a:t>
            </a:r>
            <a:r>
              <a:rPr lang="en-US" sz="2000" dirty="0">
                <a:latin typeface="+mj-lt"/>
              </a:rPr>
              <a:t> </a:t>
            </a:r>
            <a:r>
              <a:rPr lang="en-US" sz="2000" dirty="0" err="1">
                <a:latin typeface="+mj-lt"/>
              </a:rPr>
              <a:t>theo</a:t>
            </a:r>
            <a:r>
              <a:rPr lang="en-US" sz="2000" dirty="0">
                <a:latin typeface="+mj-lt"/>
              </a:rPr>
              <a:t> </a:t>
            </a:r>
            <a:r>
              <a:rPr lang="en-US" sz="2000" dirty="0" err="1">
                <a:latin typeface="+mj-lt"/>
              </a:rPr>
              <a:t>tiêu</a:t>
            </a:r>
            <a:r>
              <a:rPr lang="en-US" sz="2000" dirty="0">
                <a:latin typeface="+mj-lt"/>
              </a:rPr>
              <a:t> </a:t>
            </a:r>
            <a:r>
              <a:rPr lang="en-US" sz="2000" dirty="0" err="1">
                <a:latin typeface="+mj-lt"/>
              </a:rPr>
              <a:t>chuẩn</a:t>
            </a:r>
            <a:r>
              <a:rPr lang="en-US" sz="2000" dirty="0">
                <a:latin typeface="+mj-lt"/>
              </a:rPr>
              <a:t> </a:t>
            </a:r>
            <a:r>
              <a:rPr lang="en-US" sz="2000" dirty="0" err="1">
                <a:latin typeface="+mj-lt"/>
              </a:rPr>
              <a:t>để</a:t>
            </a:r>
            <a:r>
              <a:rPr lang="en-US" sz="2000" dirty="0">
                <a:latin typeface="+mj-lt"/>
              </a:rPr>
              <a:t> </a:t>
            </a:r>
            <a:r>
              <a:rPr lang="en-US" sz="2000" dirty="0" err="1">
                <a:latin typeface="+mj-lt"/>
              </a:rPr>
              <a:t>phục</a:t>
            </a:r>
            <a:r>
              <a:rPr lang="en-US" sz="2000" dirty="0">
                <a:latin typeface="+mj-lt"/>
              </a:rPr>
              <a:t> </a:t>
            </a:r>
            <a:r>
              <a:rPr lang="en-US" sz="2000" dirty="0" err="1">
                <a:latin typeface="+mj-lt"/>
              </a:rPr>
              <a:t>vụ</a:t>
            </a:r>
            <a:r>
              <a:rPr lang="en-US" sz="2000" dirty="0">
                <a:latin typeface="+mj-lt"/>
              </a:rPr>
              <a:t> </a:t>
            </a:r>
            <a:r>
              <a:rPr lang="en-US" sz="2000" dirty="0" err="1">
                <a:latin typeface="+mj-lt"/>
              </a:rPr>
              <a:t>công</a:t>
            </a:r>
            <a:r>
              <a:rPr lang="en-US" sz="2000" dirty="0">
                <a:latin typeface="+mj-lt"/>
              </a:rPr>
              <a:t> </a:t>
            </a:r>
            <a:r>
              <a:rPr lang="en-US" sz="2000" dirty="0" err="1">
                <a:latin typeface="+mj-lt"/>
              </a:rPr>
              <a:t>tác</a:t>
            </a:r>
            <a:r>
              <a:rPr lang="en-US" sz="2000" dirty="0">
                <a:latin typeface="+mj-lt"/>
              </a:rPr>
              <a:t> </a:t>
            </a:r>
            <a:r>
              <a:rPr lang="en-US" sz="2000" dirty="0" err="1">
                <a:latin typeface="+mj-lt"/>
              </a:rPr>
              <a:t>ngầm</a:t>
            </a:r>
            <a:r>
              <a:rPr lang="en-US" sz="2000" dirty="0">
                <a:latin typeface="+mj-lt"/>
              </a:rPr>
              <a:t> </a:t>
            </a:r>
            <a:r>
              <a:rPr lang="en-US" sz="2000" dirty="0" err="1">
                <a:latin typeface="+mj-lt"/>
              </a:rPr>
              <a:t>hóa</a:t>
            </a:r>
            <a:r>
              <a:rPr lang="en-US" sz="2000" dirty="0">
                <a:latin typeface="+mj-lt"/>
              </a:rPr>
              <a:t> </a:t>
            </a:r>
            <a:r>
              <a:rPr lang="en-US" sz="2000" dirty="0" err="1">
                <a:latin typeface="+mj-lt"/>
              </a:rPr>
              <a:t>dây</a:t>
            </a:r>
            <a:r>
              <a:rPr lang="en-US" sz="2000" dirty="0">
                <a:latin typeface="+mj-lt"/>
              </a:rPr>
              <a:t> </a:t>
            </a:r>
            <a:r>
              <a:rPr lang="en-US" sz="2000" dirty="0" err="1">
                <a:latin typeface="+mj-lt"/>
              </a:rPr>
              <a:t>dẫn</a:t>
            </a:r>
            <a:r>
              <a:rPr lang="en-US" sz="2000" dirty="0">
                <a:latin typeface="+mj-lt"/>
              </a:rPr>
              <a:t>.</a:t>
            </a:r>
          </a:p>
          <a:p>
            <a:pPr marL="342900" indent="-342900" algn="just">
              <a:buFont typeface="Wingdings" pitchFamily="2" charset="2"/>
              <a:buChar char="ü"/>
            </a:pPr>
            <a:r>
              <a:rPr lang="en-US" sz="2000" dirty="0" err="1">
                <a:latin typeface="+mj-lt"/>
              </a:rPr>
              <a:t>Đối</a:t>
            </a:r>
            <a:r>
              <a:rPr lang="en-US" sz="2000" dirty="0">
                <a:latin typeface="+mj-lt"/>
              </a:rPr>
              <a:t> </a:t>
            </a:r>
            <a:r>
              <a:rPr lang="en-US" sz="2000" dirty="0" err="1">
                <a:latin typeface="+mj-lt"/>
              </a:rPr>
              <a:t>với</a:t>
            </a:r>
            <a:r>
              <a:rPr lang="en-US" sz="2000" dirty="0">
                <a:latin typeface="+mj-lt"/>
              </a:rPr>
              <a:t> </a:t>
            </a:r>
            <a:r>
              <a:rPr lang="en-US" sz="2000" dirty="0" err="1">
                <a:latin typeface="+mj-lt"/>
              </a:rPr>
              <a:t>các</a:t>
            </a:r>
            <a:r>
              <a:rPr lang="en-US" sz="2000" dirty="0">
                <a:latin typeface="+mj-lt"/>
              </a:rPr>
              <a:t> </a:t>
            </a:r>
            <a:r>
              <a:rPr lang="en-US" sz="2000" dirty="0" smtClean="0">
                <a:latin typeface="+mj-lt"/>
              </a:rPr>
              <a:t>KĐT </a:t>
            </a:r>
            <a:r>
              <a:rPr lang="en-US" sz="2000" dirty="0" err="1" smtClean="0">
                <a:latin typeface="+mj-lt"/>
              </a:rPr>
              <a:t>mới</a:t>
            </a:r>
            <a:r>
              <a:rPr lang="en-US" sz="2000" dirty="0">
                <a:latin typeface="+mj-lt"/>
              </a:rPr>
              <a:t>: </a:t>
            </a:r>
            <a:r>
              <a:rPr lang="en-US" sz="2000" dirty="0" err="1">
                <a:latin typeface="+mj-lt"/>
              </a:rPr>
              <a:t>Việc</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giao</a:t>
            </a:r>
            <a:r>
              <a:rPr lang="en-US" sz="2000" dirty="0">
                <a:latin typeface="+mj-lt"/>
              </a:rPr>
              <a:t> </a:t>
            </a:r>
            <a:r>
              <a:rPr lang="en-US" sz="2000" dirty="0" err="1">
                <a:latin typeface="+mj-lt"/>
              </a:rPr>
              <a:t>thông</a:t>
            </a:r>
            <a:r>
              <a:rPr lang="en-US" sz="2000" dirty="0">
                <a:latin typeface="+mj-lt"/>
              </a:rPr>
              <a:t>, </a:t>
            </a:r>
            <a:r>
              <a:rPr lang="en-US" sz="2000" dirty="0" err="1">
                <a:latin typeface="+mj-lt"/>
              </a:rPr>
              <a:t>điện</a:t>
            </a:r>
            <a:r>
              <a:rPr lang="en-US" sz="2000" dirty="0">
                <a:latin typeface="+mj-lt"/>
              </a:rPr>
              <a:t> </a:t>
            </a:r>
            <a:r>
              <a:rPr lang="en-US" sz="2000" dirty="0" err="1">
                <a:latin typeface="+mj-lt"/>
              </a:rPr>
              <a:t>lực</a:t>
            </a:r>
            <a:r>
              <a:rPr lang="en-US" sz="2000" dirty="0">
                <a:latin typeface="+mj-lt"/>
              </a:rPr>
              <a:t>, </a:t>
            </a:r>
            <a:r>
              <a:rPr lang="en-US" sz="2000" dirty="0" err="1">
                <a:latin typeface="+mj-lt"/>
              </a:rPr>
              <a:t>cấp</a:t>
            </a:r>
            <a:r>
              <a:rPr lang="en-US" sz="2000" dirty="0">
                <a:latin typeface="+mj-lt"/>
              </a:rPr>
              <a:t/>
            </a:r>
            <a:br>
              <a:rPr lang="en-US" sz="2000" dirty="0">
                <a:latin typeface="+mj-lt"/>
              </a:rPr>
            </a:br>
            <a:r>
              <a:rPr lang="en-US" sz="2000" dirty="0" err="1">
                <a:latin typeface="+mj-lt"/>
              </a:rPr>
              <a:t>nước</a:t>
            </a:r>
            <a:r>
              <a:rPr lang="en-US" sz="2000" dirty="0">
                <a:latin typeface="+mj-lt"/>
              </a:rPr>
              <a:t>, </a:t>
            </a:r>
            <a:r>
              <a:rPr lang="en-US" sz="2000" dirty="0" err="1">
                <a:latin typeface="+mj-lt"/>
              </a:rPr>
              <a:t>thoát</a:t>
            </a:r>
            <a:r>
              <a:rPr lang="en-US" sz="2000" dirty="0">
                <a:latin typeface="+mj-lt"/>
              </a:rPr>
              <a:t> </a:t>
            </a:r>
            <a:r>
              <a:rPr lang="en-US" sz="2000" dirty="0" err="1">
                <a:latin typeface="+mj-lt"/>
              </a:rPr>
              <a:t>nước</a:t>
            </a:r>
            <a:r>
              <a:rPr lang="en-US" sz="2000" dirty="0">
                <a:latin typeface="+mj-lt"/>
              </a:rPr>
              <a:t>… </a:t>
            </a:r>
            <a:r>
              <a:rPr lang="en-US" sz="2000" dirty="0" err="1" smtClean="0">
                <a:latin typeface="+mj-lt"/>
              </a:rPr>
              <a:t>triển</a:t>
            </a:r>
            <a:r>
              <a:rPr lang="en-US" sz="2000" dirty="0" smtClean="0">
                <a:latin typeface="+mj-lt"/>
              </a:rPr>
              <a:t> </a:t>
            </a:r>
            <a:r>
              <a:rPr lang="en-US" sz="2000" dirty="0" err="1">
                <a:latin typeface="+mj-lt"/>
              </a:rPr>
              <a:t>khai</a:t>
            </a:r>
            <a:r>
              <a:rPr lang="en-US" sz="2000" dirty="0">
                <a:latin typeface="+mj-lt"/>
              </a:rPr>
              <a:t> </a:t>
            </a:r>
            <a:r>
              <a:rPr lang="en-US" sz="2000" dirty="0" err="1">
                <a:latin typeface="+mj-lt"/>
              </a:rPr>
              <a:t>đồng</a:t>
            </a:r>
            <a:r>
              <a:rPr lang="en-US" sz="2000" dirty="0">
                <a:latin typeface="+mj-lt"/>
              </a:rPr>
              <a:t> </a:t>
            </a:r>
            <a:r>
              <a:rPr lang="en-US" sz="2000" dirty="0" err="1">
                <a:latin typeface="+mj-lt"/>
              </a:rPr>
              <a:t>bộ</a:t>
            </a:r>
            <a:r>
              <a:rPr lang="en-US" sz="2000" dirty="0">
                <a:latin typeface="+mj-lt"/>
              </a:rPr>
              <a:t> </a:t>
            </a:r>
            <a:r>
              <a:rPr lang="en-US" sz="2000" dirty="0" err="1">
                <a:latin typeface="+mj-lt"/>
              </a:rPr>
              <a:t>với</a:t>
            </a:r>
            <a:r>
              <a:rPr lang="en-US" sz="2000" dirty="0">
                <a:latin typeface="+mj-lt"/>
              </a:rPr>
              <a:t> </a:t>
            </a:r>
            <a:r>
              <a:rPr lang="en-US" sz="2000" dirty="0" err="1">
                <a:latin typeface="+mj-lt"/>
              </a:rPr>
              <a:t>việc</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viễn</a:t>
            </a:r>
            <a:r>
              <a:rPr lang="en-US" sz="2000" dirty="0">
                <a:latin typeface="+mj-lt"/>
              </a:rPr>
              <a:t/>
            </a:r>
            <a:br>
              <a:rPr lang="en-US" sz="2000" dirty="0">
                <a:latin typeface="+mj-lt"/>
              </a:rPr>
            </a:br>
            <a:r>
              <a:rPr lang="en-US" sz="2000" dirty="0" err="1">
                <a:latin typeface="+mj-lt"/>
              </a:rPr>
              <a:t>thông</a:t>
            </a:r>
            <a:r>
              <a:rPr lang="en-US" sz="2000" dirty="0">
                <a:latin typeface="+mj-lt"/>
              </a:rPr>
              <a:t>, </a:t>
            </a:r>
            <a:r>
              <a:rPr lang="en-US" sz="2000" dirty="0" err="1">
                <a:latin typeface="+mj-lt"/>
              </a:rPr>
              <a:t>ngầm</a:t>
            </a:r>
            <a:r>
              <a:rPr lang="en-US" sz="2000" dirty="0">
                <a:latin typeface="+mj-lt"/>
              </a:rPr>
              <a:t> </a:t>
            </a:r>
            <a:r>
              <a:rPr lang="en-US" sz="2000" dirty="0" err="1">
                <a:latin typeface="+mj-lt"/>
              </a:rPr>
              <a:t>hóa</a:t>
            </a:r>
            <a:r>
              <a:rPr lang="en-US" sz="2000" dirty="0">
                <a:latin typeface="+mj-lt"/>
              </a:rPr>
              <a:t> 100</a:t>
            </a:r>
            <a:r>
              <a:rPr lang="en-US" sz="2000" dirty="0" smtClean="0">
                <a:latin typeface="+mj-lt"/>
              </a:rPr>
              <a:t>%.</a:t>
            </a:r>
            <a:endParaRPr lang="en-US" sz="2000" dirty="0">
              <a:latin typeface="+mj-lt"/>
            </a:endParaRPr>
          </a:p>
          <a:p>
            <a:pPr marL="342900" indent="-342900" algn="just">
              <a:buFont typeface="Wingdings" pitchFamily="2" charset="2"/>
              <a:buChar char="ü"/>
            </a:pPr>
            <a:r>
              <a:rPr lang="en-US" sz="2000" dirty="0" err="1">
                <a:latin typeface="+mj-lt"/>
              </a:rPr>
              <a:t>Đối</a:t>
            </a:r>
            <a:r>
              <a:rPr lang="en-US" sz="2000" dirty="0">
                <a:latin typeface="+mj-lt"/>
              </a:rPr>
              <a:t> </a:t>
            </a:r>
            <a:r>
              <a:rPr lang="en-US" sz="2000" dirty="0" err="1">
                <a:latin typeface="+mj-lt"/>
              </a:rPr>
              <a:t>với</a:t>
            </a:r>
            <a:r>
              <a:rPr lang="en-US" sz="2000" dirty="0">
                <a:latin typeface="+mj-lt"/>
              </a:rPr>
              <a:t> KĐT </a:t>
            </a:r>
            <a:r>
              <a:rPr lang="en-US" sz="2000" dirty="0" err="1">
                <a:latin typeface="+mj-lt"/>
              </a:rPr>
              <a:t>cũ</a:t>
            </a:r>
            <a:r>
              <a:rPr lang="en-US" sz="2000" dirty="0">
                <a:latin typeface="+mj-lt"/>
              </a:rPr>
              <a:t> </a:t>
            </a:r>
            <a:r>
              <a:rPr lang="en-US" sz="2000" dirty="0" err="1">
                <a:latin typeface="+mj-lt"/>
              </a:rPr>
              <a:t>đã</a:t>
            </a:r>
            <a:r>
              <a:rPr lang="en-US" sz="2000" dirty="0">
                <a:latin typeface="+mj-lt"/>
              </a:rPr>
              <a:t> </a:t>
            </a:r>
            <a:r>
              <a:rPr lang="en-US" sz="2000" dirty="0" err="1">
                <a:latin typeface="+mj-lt"/>
              </a:rPr>
              <a:t>có</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Chỉ</a:t>
            </a:r>
            <a:r>
              <a:rPr lang="en-US" sz="2000" dirty="0">
                <a:latin typeface="+mj-lt"/>
              </a:rPr>
              <a:t> </a:t>
            </a:r>
            <a:r>
              <a:rPr lang="en-US" sz="2000" dirty="0" err="1">
                <a:latin typeface="+mj-lt"/>
              </a:rPr>
              <a:t>đạo</a:t>
            </a:r>
            <a:r>
              <a:rPr lang="en-US" sz="2000" dirty="0">
                <a:latin typeface="+mj-lt"/>
              </a:rPr>
              <a:t> </a:t>
            </a:r>
            <a:r>
              <a:rPr lang="en-US" sz="2000" dirty="0" err="1">
                <a:latin typeface="+mj-lt"/>
              </a:rPr>
              <a:t>các</a:t>
            </a:r>
            <a:r>
              <a:rPr lang="en-US" sz="2000" dirty="0">
                <a:latin typeface="+mj-lt"/>
              </a:rPr>
              <a:t> </a:t>
            </a:r>
            <a:r>
              <a:rPr lang="en-US" sz="2000" dirty="0" smtClean="0">
                <a:latin typeface="+mj-lt"/>
              </a:rPr>
              <a:t>DNVT </a:t>
            </a:r>
            <a:r>
              <a:rPr lang="en-US" sz="2000" dirty="0" err="1" smtClean="0">
                <a:latin typeface="+mj-lt"/>
              </a:rPr>
              <a:t>đầu</a:t>
            </a:r>
            <a:r>
              <a:rPr lang="en-US" sz="2000" dirty="0" smtClean="0">
                <a:latin typeface="+mj-lt"/>
              </a:rPr>
              <a:t> </a:t>
            </a:r>
            <a:r>
              <a:rPr lang="en-US" sz="2000" dirty="0" err="1" smtClean="0">
                <a:latin typeface="+mj-lt"/>
              </a:rPr>
              <a:t>tư</a:t>
            </a:r>
            <a:r>
              <a:rPr lang="en-US" sz="2000" dirty="0" smtClean="0">
                <a:latin typeface="+mj-lt"/>
              </a:rPr>
              <a:t> </a:t>
            </a:r>
            <a:r>
              <a:rPr lang="en-US" sz="2000" dirty="0" err="1">
                <a:latin typeface="+mj-lt"/>
              </a:rPr>
              <a:t>nâng</a:t>
            </a:r>
            <a:r>
              <a:rPr lang="en-US" sz="2000" dirty="0">
                <a:latin typeface="+mj-lt"/>
              </a:rPr>
              <a:t> </a:t>
            </a:r>
            <a:r>
              <a:rPr lang="en-US" sz="2000" dirty="0" err="1">
                <a:latin typeface="+mj-lt"/>
              </a:rPr>
              <a:t>cấp</a:t>
            </a:r>
            <a:r>
              <a:rPr lang="en-US" sz="2000" dirty="0">
                <a:latin typeface="+mj-lt"/>
              </a:rPr>
              <a:t>, </a:t>
            </a:r>
            <a:r>
              <a:rPr lang="en-US" sz="2000" dirty="0" err="1">
                <a:latin typeface="+mj-lt"/>
              </a:rPr>
              <a:t>đảm</a:t>
            </a:r>
            <a:r>
              <a:rPr lang="en-US" sz="2000" dirty="0">
                <a:latin typeface="+mj-lt"/>
              </a:rPr>
              <a:t> </a:t>
            </a:r>
            <a:r>
              <a:rPr lang="en-US" sz="2000" dirty="0" err="1">
                <a:latin typeface="+mj-lt"/>
              </a:rPr>
              <a:t>bảo</a:t>
            </a:r>
            <a:r>
              <a:rPr lang="en-US" sz="2000" dirty="0">
                <a:latin typeface="+mj-lt"/>
              </a:rPr>
              <a:t> </a:t>
            </a:r>
            <a:r>
              <a:rPr lang="en-US" sz="2000" dirty="0" err="1">
                <a:latin typeface="+mj-lt"/>
              </a:rPr>
              <a:t>cơ</a:t>
            </a:r>
            <a:r>
              <a:rPr lang="en-US" sz="2000" dirty="0">
                <a:latin typeface="+mj-lt"/>
              </a:rPr>
              <a:t> </a:t>
            </a:r>
            <a:r>
              <a:rPr lang="en-US" sz="2000" dirty="0" err="1">
                <a:latin typeface="+mj-lt"/>
              </a:rPr>
              <a:t>sở</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dùng</a:t>
            </a:r>
            <a:r>
              <a:rPr lang="en-US" sz="2000" dirty="0">
                <a:latin typeface="+mj-lt"/>
              </a:rPr>
              <a:t> </a:t>
            </a:r>
            <a:r>
              <a:rPr lang="en-US" sz="2000" dirty="0" err="1">
                <a:latin typeface="+mj-lt"/>
              </a:rPr>
              <a:t>chung</a:t>
            </a:r>
            <a:r>
              <a:rPr lang="en-US" sz="2000" dirty="0">
                <a:latin typeface="+mj-lt"/>
              </a:rPr>
              <a:t> </a:t>
            </a:r>
            <a:r>
              <a:rPr lang="en-US" sz="2000" dirty="0" err="1">
                <a:latin typeface="+mj-lt"/>
              </a:rPr>
              <a:t>cho</a:t>
            </a:r>
            <a:r>
              <a:rPr lang="en-US" sz="2000" dirty="0">
                <a:latin typeface="+mj-lt"/>
              </a:rPr>
              <a:t> </a:t>
            </a:r>
            <a:r>
              <a:rPr lang="en-US" sz="2000" dirty="0" err="1">
                <a:latin typeface="+mj-lt"/>
              </a:rPr>
              <a:t>các</a:t>
            </a:r>
            <a:r>
              <a:rPr lang="en-US" sz="2000" dirty="0">
                <a:latin typeface="+mj-lt"/>
              </a:rPr>
              <a:t> </a:t>
            </a:r>
            <a:r>
              <a:rPr lang="en-US" sz="2000" dirty="0" smtClean="0">
                <a:latin typeface="+mj-lt"/>
              </a:rPr>
              <a:t>DNVT; </a:t>
            </a:r>
            <a:r>
              <a:rPr lang="en-US" sz="2000" dirty="0" err="1">
                <a:latin typeface="+mj-lt"/>
              </a:rPr>
              <a:t>tổ</a:t>
            </a:r>
            <a:r>
              <a:rPr lang="en-US" sz="2000" dirty="0">
                <a:latin typeface="+mj-lt"/>
              </a:rPr>
              <a:t> </a:t>
            </a:r>
            <a:r>
              <a:rPr lang="en-US" sz="2000" dirty="0" err="1">
                <a:latin typeface="+mj-lt"/>
              </a:rPr>
              <a:t>chức</a:t>
            </a:r>
            <a:r>
              <a:rPr lang="en-US" sz="2000" dirty="0">
                <a:latin typeface="+mj-lt"/>
              </a:rPr>
              <a:t> </a:t>
            </a:r>
            <a:r>
              <a:rPr lang="en-US" sz="2000" dirty="0" err="1">
                <a:latin typeface="+mj-lt"/>
              </a:rPr>
              <a:t>bó</a:t>
            </a:r>
            <a:r>
              <a:rPr lang="en-US" sz="2000" dirty="0">
                <a:latin typeface="+mj-lt"/>
              </a:rPr>
              <a:t> </a:t>
            </a:r>
            <a:r>
              <a:rPr lang="en-US" sz="2000" dirty="0" err="1">
                <a:latin typeface="+mj-lt"/>
              </a:rPr>
              <a:t>gọn</a:t>
            </a:r>
            <a:r>
              <a:rPr lang="en-US" sz="2000" dirty="0">
                <a:latin typeface="+mj-lt"/>
              </a:rPr>
              <a:t> </a:t>
            </a:r>
            <a:r>
              <a:rPr lang="en-US" sz="2000" dirty="0" err="1">
                <a:latin typeface="+mj-lt"/>
              </a:rPr>
              <a:t>hệ</a:t>
            </a:r>
            <a:r>
              <a:rPr lang="en-US" sz="2000" dirty="0">
                <a:latin typeface="+mj-lt"/>
              </a:rPr>
              <a:t> </a:t>
            </a:r>
            <a:r>
              <a:rPr lang="en-US" sz="2000" dirty="0" err="1">
                <a:latin typeface="+mj-lt"/>
              </a:rPr>
              <a:t>thống</a:t>
            </a:r>
            <a:r>
              <a:rPr lang="en-US" sz="2000" dirty="0">
                <a:latin typeface="+mj-lt"/>
              </a:rPr>
              <a:t> </a:t>
            </a:r>
            <a:r>
              <a:rPr lang="en-US" sz="2000" dirty="0" err="1" smtClean="0">
                <a:latin typeface="+mj-lt"/>
              </a:rPr>
              <a:t>cáp</a:t>
            </a:r>
            <a:r>
              <a:rPr lang="en-US" sz="2000" dirty="0" smtClean="0">
                <a:latin typeface="+mj-lt"/>
              </a:rPr>
              <a:t> </a:t>
            </a:r>
            <a:r>
              <a:rPr lang="en-US" sz="2000" dirty="0" err="1" smtClean="0">
                <a:latin typeface="+mj-lt"/>
              </a:rPr>
              <a:t>thông</a:t>
            </a:r>
            <a:r>
              <a:rPr lang="en-US" sz="2000" dirty="0" smtClean="0">
                <a:latin typeface="+mj-lt"/>
              </a:rPr>
              <a:t> </a:t>
            </a:r>
            <a:r>
              <a:rPr lang="en-US" sz="2000" dirty="0">
                <a:latin typeface="+mj-lt"/>
              </a:rPr>
              <a:t>tin </a:t>
            </a:r>
            <a:r>
              <a:rPr lang="en-US" sz="2000" dirty="0" err="1">
                <a:latin typeface="+mj-lt"/>
              </a:rPr>
              <a:t>đảm</a:t>
            </a:r>
            <a:r>
              <a:rPr lang="en-US" sz="2000" dirty="0">
                <a:latin typeface="+mj-lt"/>
              </a:rPr>
              <a:t> </a:t>
            </a:r>
            <a:r>
              <a:rPr lang="en-US" sz="2000" dirty="0" err="1">
                <a:latin typeface="+mj-lt"/>
              </a:rPr>
              <a:t>bảo</a:t>
            </a:r>
            <a:r>
              <a:rPr lang="en-US" sz="2000" dirty="0">
                <a:latin typeface="+mj-lt"/>
              </a:rPr>
              <a:t> </a:t>
            </a:r>
            <a:r>
              <a:rPr lang="en-US" sz="2000" dirty="0" err="1">
                <a:latin typeface="+mj-lt"/>
              </a:rPr>
              <a:t>kỹ</a:t>
            </a:r>
            <a:r>
              <a:rPr lang="en-US" sz="2000" dirty="0">
                <a:latin typeface="+mj-lt"/>
              </a:rPr>
              <a:t> </a:t>
            </a:r>
            <a:r>
              <a:rPr lang="en-US" sz="2000" dirty="0" err="1">
                <a:latin typeface="+mj-lt"/>
              </a:rPr>
              <a:t>thuật</a:t>
            </a:r>
            <a:r>
              <a:rPr lang="en-US" sz="2000" dirty="0">
                <a:latin typeface="+mj-lt"/>
              </a:rPr>
              <a:t> </a:t>
            </a:r>
            <a:r>
              <a:rPr lang="en-US" sz="2000" dirty="0" err="1">
                <a:latin typeface="+mj-lt"/>
              </a:rPr>
              <a:t>và</a:t>
            </a:r>
            <a:r>
              <a:rPr lang="en-US" sz="2000" dirty="0">
                <a:latin typeface="+mj-lt"/>
              </a:rPr>
              <a:t> </a:t>
            </a:r>
            <a:r>
              <a:rPr lang="en-US" sz="2000" dirty="0" err="1">
                <a:latin typeface="+mj-lt"/>
              </a:rPr>
              <a:t>mỹ</a:t>
            </a:r>
            <a:r>
              <a:rPr lang="en-US" sz="2000" dirty="0">
                <a:latin typeface="+mj-lt"/>
              </a:rPr>
              <a:t> </a:t>
            </a:r>
            <a:r>
              <a:rPr lang="en-US" sz="2000" dirty="0" err="1">
                <a:latin typeface="+mj-lt"/>
              </a:rPr>
              <a:t>quan</a:t>
            </a:r>
            <a:r>
              <a:rPr lang="en-US" sz="2000" dirty="0">
                <a:latin typeface="+mj-lt"/>
              </a:rPr>
              <a:t> </a:t>
            </a:r>
            <a:r>
              <a:rPr lang="en-US" sz="2000" dirty="0" err="1">
                <a:latin typeface="+mj-lt"/>
              </a:rPr>
              <a:t>đô</a:t>
            </a:r>
            <a:r>
              <a:rPr lang="en-US" sz="2000" dirty="0">
                <a:latin typeface="+mj-lt"/>
              </a:rPr>
              <a:t> </a:t>
            </a:r>
            <a:r>
              <a:rPr lang="en-US" sz="2000" dirty="0" err="1" smtClean="0">
                <a:latin typeface="+mj-lt"/>
              </a:rPr>
              <a:t>thị</a:t>
            </a:r>
            <a:r>
              <a:rPr lang="vi-VN" sz="2000" dirty="0" smtClean="0">
                <a:latin typeface="Calibri" pitchFamily="34" charset="0"/>
                <a:cs typeface="Calibri" pitchFamily="34" charset="0"/>
              </a:rPr>
              <a:t>.</a:t>
            </a:r>
            <a:endParaRPr lang="en-US" sz="2000" dirty="0" smtClean="0">
              <a:latin typeface="Calibri" pitchFamily="34" charset="0"/>
              <a:cs typeface="Calibri" pitchFamily="34" charset="0"/>
            </a:endParaRPr>
          </a:p>
          <a:p>
            <a:pPr marL="342900" indent="-342900" algn="just">
              <a:buFont typeface="Wingdings" pitchFamily="2" charset="2"/>
              <a:buChar char="ü"/>
            </a:pPr>
            <a:r>
              <a:rPr lang="en-US" sz="2000" dirty="0" err="1" smtClean="0">
                <a:latin typeface="Calibri" pitchFamily="34" charset="0"/>
                <a:cs typeface="Calibri" pitchFamily="34" charset="0"/>
              </a:rPr>
              <a:t>Tăng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cường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công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tác</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phối</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hợp</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giữa</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các</a:t>
            </a:r>
            <a:r>
              <a:rPr lang="en-US" sz="2000" dirty="0" smtClean="0">
                <a:latin typeface="Calibri" pitchFamily="34" charset="0"/>
                <a:cs typeface="Calibri" pitchFamily="34" charset="0"/>
              </a:rPr>
              <a:t> DNVT, </a:t>
            </a:r>
            <a:r>
              <a:rPr lang="en-US" sz="2000" dirty="0" err="1" smtClean="0">
                <a:latin typeface="Calibri" pitchFamily="34" charset="0"/>
                <a:cs typeface="Calibri" pitchFamily="34" charset="0"/>
              </a:rPr>
              <a:t>truyền</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hình</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cáp</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điện</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lực</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trong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công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tác</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ngầm</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hóa</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chỉnh</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trang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mạng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cáp</a:t>
            </a:r>
            <a:r>
              <a:rPr lang="en-US" sz="2000" dirty="0" smtClean="0">
                <a:latin typeface="Calibri" pitchFamily="34" charset="0"/>
                <a:cs typeface="Calibri" pitchFamily="34" charset="0"/>
              </a:rPr>
              <a:t>.</a:t>
            </a:r>
          </a:p>
          <a:p>
            <a:pPr marL="342900" indent="-342900" algn="just">
              <a:buFont typeface="Wingdings" pitchFamily="2" charset="2"/>
              <a:buChar char="ü"/>
            </a:pPr>
            <a:r>
              <a:rPr lang="en-US" sz="2000" dirty="0" err="1" smtClean="0">
                <a:latin typeface="Calibri" pitchFamily="34" charset="0"/>
                <a:cs typeface="Calibri" pitchFamily="34" charset="0"/>
              </a:rPr>
              <a:t>Đề</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xuất</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khen</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thưởng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cho</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tập</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thể</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cá</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nhân</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có</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thành</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tích</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trong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thực</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hiện</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chỉnh</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trang</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ngầm</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hóa</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cáp</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viễn</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thông</a:t>
            </a:r>
            <a:r>
              <a:rPr lang="en-US" sz="2000" dirty="0" smtClean="0">
                <a:latin typeface="Calibri" pitchFamily="34" charset="0"/>
                <a:cs typeface="Calibri" pitchFamily="34" charset="0"/>
              </a:rPr>
              <a:t> </a:t>
            </a:r>
            <a:endParaRPr lang="en-US" sz="2000" dirty="0">
              <a:latin typeface="Calibri" pitchFamily="34" charset="0"/>
              <a:cs typeface="Calibri" pitchFamily="34" charset="0"/>
            </a:endParaRPr>
          </a:p>
          <a:p>
            <a:pPr algn="just"/>
            <a:endParaRPr lang="en-US" sz="2000" dirty="0">
              <a:latin typeface="+mj-lt"/>
            </a:endParaRPr>
          </a:p>
        </p:txBody>
      </p:sp>
    </p:spTree>
    <p:extLst>
      <p:ext uri="{BB962C8B-B14F-4D97-AF65-F5344CB8AC3E}">
        <p14:creationId xmlns:p14="http://schemas.microsoft.com/office/powerpoint/2010/main" val="3027549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17</a:t>
            </a:fld>
            <a:endParaRPr lang="en-US"/>
          </a:p>
        </p:txBody>
      </p:sp>
      <p:sp>
        <p:nvSpPr>
          <p:cNvPr id="8" name="Title 1"/>
          <p:cNvSpPr txBox="1">
            <a:spLocks/>
          </p:cNvSpPr>
          <p:nvPr/>
        </p:nvSpPr>
        <p:spPr bwMode="auto">
          <a:xfrm>
            <a:off x="457200" y="23404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spcBef>
                <a:spcPct val="20000"/>
              </a:spcBef>
            </a:pPr>
            <a:r>
              <a:rPr lang="en-US" sz="2800" dirty="0" smtClean="0">
                <a:solidFill>
                  <a:srgbClr val="0070C0"/>
                </a:solidFill>
                <a:latin typeface="+mj-lt"/>
                <a:ea typeface="+mn-ea"/>
                <a:cs typeface="Times New Roman" pitchFamily="18" charset="0"/>
              </a:rPr>
              <a:t>KIẾN NGHỊ SỞ TTTT</a:t>
            </a:r>
            <a:endParaRPr lang="en-US" sz="2800" dirty="0">
              <a:solidFill>
                <a:srgbClr val="0070C0"/>
              </a:solidFill>
              <a:latin typeface="+mj-lt"/>
              <a:ea typeface="+mn-ea"/>
              <a:cs typeface="Times New Roman" pitchFamily="18" charset="0"/>
            </a:endParaRPr>
          </a:p>
        </p:txBody>
      </p:sp>
      <p:sp>
        <p:nvSpPr>
          <p:cNvPr id="2" name="TextBox 1"/>
          <p:cNvSpPr txBox="1"/>
          <p:nvPr/>
        </p:nvSpPr>
        <p:spPr>
          <a:xfrm>
            <a:off x="283028" y="990600"/>
            <a:ext cx="8708572" cy="1785104"/>
          </a:xfrm>
          <a:prstGeom prst="rect">
            <a:avLst/>
          </a:prstGeom>
          <a:noFill/>
        </p:spPr>
        <p:txBody>
          <a:bodyPr wrap="square" rtlCol="0">
            <a:spAutoFit/>
          </a:bodyPr>
          <a:lstStyle/>
          <a:p>
            <a:pPr algn="just"/>
            <a:r>
              <a:rPr lang="en-US" sz="2200" dirty="0">
                <a:latin typeface="Calibri" pitchFamily="34" charset="0"/>
                <a:cs typeface="Calibri" pitchFamily="34" charset="0"/>
              </a:rPr>
              <a:t>Đ</a:t>
            </a:r>
            <a:r>
              <a:rPr lang="vi-VN" sz="2200" dirty="0" smtClean="0">
                <a:latin typeface="Calibri" pitchFamily="34" charset="0"/>
                <a:cs typeface="Calibri" pitchFamily="34" charset="0"/>
              </a:rPr>
              <a:t>ôn </a:t>
            </a:r>
            <a:r>
              <a:rPr lang="vi-VN" sz="2200" dirty="0">
                <a:latin typeface="Calibri" pitchFamily="34" charset="0"/>
                <a:cs typeface="Calibri" pitchFamily="34" charset="0"/>
              </a:rPr>
              <a:t>đốc các </a:t>
            </a:r>
            <a:r>
              <a:rPr lang="vi-VN" sz="2200" dirty="0" smtClean="0">
                <a:latin typeface="Calibri" pitchFamily="34" charset="0"/>
                <a:cs typeface="Calibri" pitchFamily="34" charset="0"/>
              </a:rPr>
              <a:t>DN</a:t>
            </a:r>
            <a:r>
              <a:rPr lang="en-US" sz="2200" dirty="0" smtClean="0">
                <a:latin typeface="Calibri" pitchFamily="34" charset="0"/>
                <a:cs typeface="Calibri" pitchFamily="34" charset="0"/>
              </a:rPr>
              <a:t>VT:</a:t>
            </a:r>
          </a:p>
          <a:p>
            <a:pPr marL="342900" indent="-342900" algn="just">
              <a:buFontTx/>
              <a:buChar char="-"/>
            </a:pPr>
            <a:r>
              <a:rPr lang="en-US" sz="2200" dirty="0" smtClean="0">
                <a:latin typeface="Calibri" pitchFamily="34" charset="0"/>
                <a:cs typeface="Calibri" pitchFamily="34" charset="0"/>
              </a:rPr>
              <a:t>T</a:t>
            </a:r>
            <a:r>
              <a:rPr lang="vi-VN" sz="2200" dirty="0" smtClean="0">
                <a:latin typeface="Calibri" pitchFamily="34" charset="0"/>
                <a:cs typeface="Calibri" pitchFamily="34" charset="0"/>
              </a:rPr>
              <a:t>hực </a:t>
            </a:r>
            <a:r>
              <a:rPr lang="vi-VN" sz="2200" dirty="0">
                <a:latin typeface="Calibri" pitchFamily="34" charset="0"/>
                <a:cs typeface="Calibri" pitchFamily="34" charset="0"/>
              </a:rPr>
              <a:t>hiện đúng các trạm đã ký kết dùng chung, </a:t>
            </a:r>
            <a:r>
              <a:rPr lang="en-US" sz="2200" dirty="0" err="1" smtClean="0">
                <a:latin typeface="Calibri" pitchFamily="34" charset="0"/>
                <a:cs typeface="Calibri" pitchFamily="34" charset="0"/>
              </a:rPr>
              <a:t>Cục</a:t>
            </a:r>
            <a:r>
              <a:rPr lang="en-US" sz="2200" dirty="0" smtClean="0">
                <a:latin typeface="Calibri" pitchFamily="34" charset="0"/>
                <a:cs typeface="Calibri" pitchFamily="34" charset="0"/>
              </a:rPr>
              <a:t> VT </a:t>
            </a:r>
            <a:r>
              <a:rPr lang="en-US" sz="2200" dirty="0" err="1" smtClean="0">
                <a:latin typeface="Calibri" pitchFamily="34" charset="0"/>
                <a:cs typeface="Calibri" pitchFamily="34" charset="0"/>
              </a:rPr>
              <a:t>đã</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có</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văn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bản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gửi</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tới</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các</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Sở</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thông</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báo</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danh</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sách</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các</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trạm</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trên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địa</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bàn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các</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tỉnh</a:t>
            </a:r>
            <a:endParaRPr lang="en-US" sz="2200" dirty="0" smtClean="0">
              <a:latin typeface="Calibri" pitchFamily="34" charset="0"/>
              <a:cs typeface="Calibri" pitchFamily="34" charset="0"/>
            </a:endParaRPr>
          </a:p>
          <a:p>
            <a:pPr marL="342900" indent="-342900" algn="just">
              <a:buFontTx/>
              <a:buChar char="-"/>
            </a:pPr>
            <a:r>
              <a:rPr lang="en-US" sz="2200" dirty="0" err="1" smtClean="0">
                <a:latin typeface="Calibri" pitchFamily="34" charset="0"/>
                <a:cs typeface="Calibri" pitchFamily="34" charset="0"/>
              </a:rPr>
              <a:t>Phối</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hợp</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với</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các</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Sở</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ngành</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liên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quan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để</a:t>
            </a:r>
            <a:r>
              <a:rPr lang="en-US" sz="2200" dirty="0" smtClean="0">
                <a:latin typeface="Calibri" pitchFamily="34" charset="0"/>
                <a:cs typeface="Calibri" pitchFamily="34" charset="0"/>
              </a:rPr>
              <a:t> t</a:t>
            </a:r>
            <a:r>
              <a:rPr lang="vi-VN" sz="2200" dirty="0" smtClean="0">
                <a:latin typeface="Calibri" pitchFamily="34" charset="0"/>
                <a:cs typeface="Calibri" pitchFamily="34" charset="0"/>
              </a:rPr>
              <a:t>húc </a:t>
            </a:r>
            <a:r>
              <a:rPr lang="vi-VN" sz="2200" dirty="0">
                <a:latin typeface="Calibri" pitchFamily="34" charset="0"/>
                <a:cs typeface="Calibri" pitchFamily="34" charset="0"/>
              </a:rPr>
              <a:t>đẩy chung </a:t>
            </a:r>
            <a:r>
              <a:rPr lang="en-US" sz="2200" dirty="0" err="1" smtClean="0">
                <a:latin typeface="Calibri" pitchFamily="34" charset="0"/>
                <a:cs typeface="Calibri" pitchFamily="34" charset="0"/>
              </a:rPr>
              <a:t>hạ</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tầng</a:t>
            </a:r>
            <a:r>
              <a:rPr lang="en-US" sz="2200" dirty="0" smtClean="0">
                <a:latin typeface="Calibri" pitchFamily="34" charset="0"/>
                <a:cs typeface="Calibri" pitchFamily="34" charset="0"/>
              </a:rPr>
              <a:t> </a:t>
            </a:r>
            <a:r>
              <a:rPr lang="vi-VN" sz="2200" dirty="0" smtClean="0">
                <a:latin typeface="Calibri" pitchFamily="34" charset="0"/>
                <a:cs typeface="Calibri" pitchFamily="34" charset="0"/>
              </a:rPr>
              <a:t>kỹ </a:t>
            </a:r>
            <a:r>
              <a:rPr lang="vi-VN" sz="2200" dirty="0">
                <a:latin typeface="Calibri" pitchFamily="34" charset="0"/>
                <a:cs typeface="Calibri" pitchFamily="34" charset="0"/>
              </a:rPr>
              <a:t>thuật liên ngành, chuẩn bị </a:t>
            </a:r>
            <a:r>
              <a:rPr lang="vi-VN" sz="2200" dirty="0" smtClean="0">
                <a:latin typeface="Calibri" pitchFamily="34" charset="0"/>
                <a:cs typeface="Calibri" pitchFamily="34" charset="0"/>
              </a:rPr>
              <a:t>cho</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triển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khai</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mạng</a:t>
            </a:r>
            <a:r>
              <a:rPr lang="vi-VN" sz="2200" dirty="0" smtClean="0">
                <a:latin typeface="Calibri" pitchFamily="34" charset="0"/>
                <a:cs typeface="Calibri" pitchFamily="34" charset="0"/>
              </a:rPr>
              <a:t> </a:t>
            </a:r>
            <a:r>
              <a:rPr lang="vi-VN" sz="2200" dirty="0">
                <a:latin typeface="Calibri" pitchFamily="34" charset="0"/>
                <a:cs typeface="Calibri" pitchFamily="34" charset="0"/>
              </a:rPr>
              <a:t>5G</a:t>
            </a:r>
            <a:r>
              <a:rPr lang="vi-VN" sz="2200" dirty="0" smtClean="0">
                <a:latin typeface="Calibri" pitchFamily="34" charset="0"/>
                <a:cs typeface="Calibri" pitchFamily="34" charset="0"/>
              </a:rPr>
              <a:t>.</a:t>
            </a:r>
            <a:endParaRPr lang="en-US" sz="2200" dirty="0">
              <a:latin typeface="Calibri" pitchFamily="34" charset="0"/>
              <a:cs typeface="Calibri" pitchFamily="34" charset="0"/>
            </a:endParaRPr>
          </a:p>
        </p:txBody>
      </p:sp>
    </p:spTree>
    <p:extLst>
      <p:ext uri="{BB962C8B-B14F-4D97-AF65-F5344CB8AC3E}">
        <p14:creationId xmlns:p14="http://schemas.microsoft.com/office/powerpoint/2010/main" val="3130777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18</a:t>
            </a:fld>
            <a:endParaRPr lang="en-US"/>
          </a:p>
        </p:txBody>
      </p:sp>
      <p:sp>
        <p:nvSpPr>
          <p:cNvPr id="3" name="Title 2"/>
          <p:cNvSpPr>
            <a:spLocks noGrp="1"/>
          </p:cNvSpPr>
          <p:nvPr>
            <p:ph type="title"/>
          </p:nvPr>
        </p:nvSpPr>
        <p:spPr>
          <a:xfrm>
            <a:off x="457200" y="228600"/>
            <a:ext cx="8382000" cy="609600"/>
          </a:xfrm>
        </p:spPr>
        <p:txBody>
          <a:bodyPr/>
          <a:lstStyle/>
          <a:p>
            <a:pPr algn="ctr"/>
            <a:r>
              <a:rPr lang="en-US" altLang="en-US" sz="2800">
                <a:latin typeface="+mn-lt"/>
                <a:ea typeface="+mn-ea"/>
                <a:cs typeface="Times New Roman" pitchFamily="18" charset="0"/>
              </a:rPr>
              <a:t>NỘI DUNG CHÍNH</a:t>
            </a:r>
            <a:endParaRPr lang="en-US" sz="2800">
              <a:latin typeface="+mn-lt"/>
              <a:ea typeface="+mn-ea"/>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05231268"/>
              </p:ext>
            </p:extLst>
          </p:nvPr>
        </p:nvGraphicFramePr>
        <p:xfrm>
          <a:off x="381000" y="1600200"/>
          <a:ext cx="8610600" cy="3566160"/>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1.Tình</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hình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QH HTKTVT </a:t>
                      </a:r>
                      <a:r>
                        <a:rPr lang="en-US" altLang="en-US" sz="2200" b="0" kern="1200" dirty="0" err="1" smtClean="0">
                          <a:solidFill>
                            <a:schemeClr val="tx1"/>
                          </a:solidFill>
                          <a:latin typeface="+mn-lt"/>
                          <a:ea typeface="+mn-ea"/>
                          <a:cs typeface="Times New Roman" pitchFamily="18" charset="0"/>
                        </a:rPr>
                        <a:t>thụ</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động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tại</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các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địa</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2. </a:t>
                      </a:r>
                      <a:r>
                        <a:rPr lang="en-US" altLang="en-US" sz="2200" b="0" kern="1200" dirty="0" err="1" smtClean="0">
                          <a:solidFill>
                            <a:schemeClr val="tx1"/>
                          </a:solidFill>
                          <a:latin typeface="+mn-lt"/>
                          <a:ea typeface="+mn-ea"/>
                          <a:cs typeface="Times New Roman" pitchFamily="18" charset="0"/>
                        </a:rPr>
                        <a:t>Quy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về</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cấp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phép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HTVTTĐ</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405770">
                <a:tc>
                  <a:txBody>
                    <a:bodyPr/>
                    <a:lstStyle/>
                    <a:p>
                      <a:pPr marL="0" indent="566738">
                        <a:lnSpc>
                          <a:spcPct val="150000"/>
                        </a:lnSpc>
                        <a:spcBef>
                          <a:spcPts val="300"/>
                        </a:spcBef>
                        <a:spcAft>
                          <a:spcPts val="300"/>
                        </a:spcAft>
                      </a:pPr>
                      <a:r>
                        <a:rPr lang="en-US" altLang="en-US" sz="2200" b="0" kern="1200" dirty="0" smtClean="0">
                          <a:solidFill>
                            <a:schemeClr val="tx1"/>
                          </a:solidFill>
                          <a:latin typeface="+mn-lt"/>
                          <a:ea typeface="+mn-ea"/>
                          <a:cs typeface="Times New Roman" pitchFamily="18" charset="0"/>
                        </a:rPr>
                        <a:t>3. </a:t>
                      </a:r>
                      <a:r>
                        <a:rPr lang="en-US" altLang="en-US" sz="2200" b="0" kern="1200" dirty="0" err="1" smtClean="0">
                          <a:solidFill>
                            <a:schemeClr val="tx1"/>
                          </a:solidFill>
                          <a:latin typeface="+mn-lt"/>
                          <a:ea typeface="+mn-ea"/>
                          <a:cs typeface="Times New Roman" pitchFamily="18" charset="0"/>
                        </a:rPr>
                        <a:t>Vướng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mắc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trong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lắp</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đặt</a:t>
                      </a:r>
                      <a:r>
                        <a:rPr lang="en-US" altLang="en-US" sz="2200" b="0" kern="1200" baseline="0" dirty="0" smtClean="0">
                          <a:solidFill>
                            <a:schemeClr val="tx1"/>
                          </a:solidFill>
                          <a:latin typeface="+mn-lt"/>
                          <a:ea typeface="+mn-ea"/>
                          <a:cs typeface="Times New Roman" pitchFamily="18" charset="0"/>
                        </a:rPr>
                        <a:t> BTS </a:t>
                      </a:r>
                      <a:r>
                        <a:rPr lang="en-US" altLang="en-US" sz="2200" b="0" kern="1200" baseline="0" dirty="0" err="1" smtClean="0">
                          <a:solidFill>
                            <a:schemeClr val="tx1"/>
                          </a:solidFill>
                          <a:latin typeface="+mn-lt"/>
                          <a:ea typeface="+mn-ea"/>
                          <a:cs typeface="Times New Roman" pitchFamily="18" charset="0"/>
                        </a:rPr>
                        <a:t>trên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tài</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sản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công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2"/>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4. </a:t>
                      </a:r>
                      <a:r>
                        <a:rPr lang="en-US" altLang="en-US" sz="2200" b="0" kern="1200" dirty="0" err="1" smtClean="0">
                          <a:solidFill>
                            <a:schemeClr val="tx1"/>
                          </a:solidFill>
                          <a:latin typeface="+mn-lt"/>
                          <a:ea typeface="+mn-ea"/>
                          <a:cs typeface="Times New Roman" pitchFamily="18" charset="0"/>
                        </a:rPr>
                        <a:t>Chỉ</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thị</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số</a:t>
                      </a:r>
                      <a:r>
                        <a:rPr lang="en-US" altLang="en-US" sz="2200" b="0" kern="1200" dirty="0" smtClean="0">
                          <a:solidFill>
                            <a:schemeClr val="tx1"/>
                          </a:solidFill>
                          <a:latin typeface="+mn-lt"/>
                          <a:ea typeface="+mn-ea"/>
                          <a:cs typeface="Times New Roman" pitchFamily="18" charset="0"/>
                        </a:rPr>
                        <a:t> 52/CT-BTTTT </a:t>
                      </a:r>
                      <a:r>
                        <a:rPr lang="en-US" altLang="en-US" sz="2200" b="0" kern="1200" dirty="0" err="1" smtClean="0">
                          <a:solidFill>
                            <a:schemeClr val="tx1"/>
                          </a:solidFill>
                          <a:latin typeface="+mn-lt"/>
                          <a:ea typeface="+mn-ea"/>
                          <a:cs typeface="Times New Roman" pitchFamily="18" charset="0"/>
                        </a:rPr>
                        <a:t>ngày</a:t>
                      </a:r>
                      <a:r>
                        <a:rPr lang="en-US" altLang="en-US" sz="2200" b="0" kern="1200" dirty="0" smtClean="0">
                          <a:solidFill>
                            <a:schemeClr val="tx1"/>
                          </a:solidFill>
                          <a:latin typeface="+mn-lt"/>
                          <a:ea typeface="+mn-ea"/>
                          <a:cs typeface="Times New Roman" pitchFamily="18" charset="0"/>
                        </a:rPr>
                        <a:t> 11/11/2019</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3"/>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1" kern="1200" dirty="0" smtClean="0">
                          <a:solidFill>
                            <a:schemeClr val="tx1"/>
                          </a:solidFill>
                          <a:latin typeface="+mn-lt"/>
                          <a:ea typeface="+mn-ea"/>
                          <a:cs typeface="Times New Roman" pitchFamily="18" charset="0"/>
                        </a:rPr>
                        <a:t>5. </a:t>
                      </a:r>
                      <a:r>
                        <a:rPr lang="en-US" sz="2200" b="1" kern="1200" dirty="0" err="1" smtClean="0">
                          <a:solidFill>
                            <a:schemeClr val="tx1"/>
                          </a:solidFill>
                          <a:latin typeface="+mn-lt"/>
                          <a:ea typeface="+mn-ea"/>
                          <a:cs typeface="Times New Roman" pitchFamily="18" charset="0"/>
                        </a:rPr>
                        <a:t>Hạ</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tầng</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mạng</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cáp</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trong</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tòa</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nhà</a:t>
                      </a:r>
                      <a:endParaRPr lang="en-US" sz="2200" b="1"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4"/>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6.</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Kế</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hoạch</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phát</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triển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viễn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thông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tại</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địa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5"/>
                  </a:ext>
                </a:extLst>
              </a:tr>
            </a:tbl>
          </a:graphicData>
        </a:graphic>
      </p:graphicFrame>
      <p:pic>
        <p:nvPicPr>
          <p:cNvPr id="8" name="Picture 4" descr="Ảnh động trang trí powerpoint (19)"/>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160" y="3886200"/>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895600"/>
            <a:ext cx="291465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020" y="4057650"/>
            <a:ext cx="2914650" cy="2506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723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19</a:t>
            </a:fld>
            <a:endParaRPr lang="en-US"/>
          </a:p>
        </p:txBody>
      </p:sp>
      <p:sp>
        <p:nvSpPr>
          <p:cNvPr id="8" name="Title 1"/>
          <p:cNvSpPr txBox="1">
            <a:spLocks/>
          </p:cNvSpPr>
          <p:nvPr/>
        </p:nvSpPr>
        <p:spPr bwMode="auto">
          <a:xfrm>
            <a:off x="457200" y="23404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1" indent="-400050">
              <a:spcBef>
                <a:spcPct val="20000"/>
              </a:spcBef>
            </a:pPr>
            <a:r>
              <a:rPr lang="en-US" sz="2200" b="1" dirty="0">
                <a:solidFill>
                  <a:srgbClr val="0070C0"/>
                </a:solidFill>
                <a:latin typeface="+mj-lt"/>
                <a:cs typeface="Times New Roman" pitchFamily="18" charset="0"/>
              </a:rPr>
              <a:t>CÁC TỒN </a:t>
            </a:r>
            <a:r>
              <a:rPr lang="en-US" sz="2200" b="1" dirty="0" smtClean="0">
                <a:solidFill>
                  <a:srgbClr val="0070C0"/>
                </a:solidFill>
                <a:latin typeface="+mj-lt"/>
                <a:cs typeface="Times New Roman" pitchFamily="18" charset="0"/>
              </a:rPr>
              <a:t>TẠI TRONG VIỆC TRIỂN KHAI MẠNG CÁP TRONG TÒA NHÀ</a:t>
            </a:r>
            <a:endParaRPr lang="en-US" sz="2200" b="1" dirty="0">
              <a:solidFill>
                <a:srgbClr val="0070C0"/>
              </a:solidFill>
              <a:latin typeface="+mj-lt"/>
              <a:cs typeface="Times New Roman" pitchFamily="18" charset="0"/>
            </a:endParaRPr>
          </a:p>
        </p:txBody>
      </p:sp>
      <p:sp>
        <p:nvSpPr>
          <p:cNvPr id="2" name="TextBox 1"/>
          <p:cNvSpPr txBox="1"/>
          <p:nvPr/>
        </p:nvSpPr>
        <p:spPr>
          <a:xfrm>
            <a:off x="283028" y="767443"/>
            <a:ext cx="8708572" cy="5324535"/>
          </a:xfrm>
          <a:prstGeom prst="rect">
            <a:avLst/>
          </a:prstGeom>
          <a:noFill/>
        </p:spPr>
        <p:txBody>
          <a:bodyPr wrap="square" rtlCol="0">
            <a:spAutoFit/>
          </a:bodyPr>
          <a:lstStyle/>
          <a:p>
            <a:pPr marL="285750" lvl="0" indent="-285750" algn="just">
              <a:buFont typeface="Arial" pitchFamily="34" charset="0"/>
              <a:buChar char="•"/>
            </a:pPr>
            <a:r>
              <a:rPr lang="en-US" sz="2000" dirty="0" err="1">
                <a:latin typeface="+mj-lt"/>
              </a:rPr>
              <a:t>Độc</a:t>
            </a:r>
            <a:r>
              <a:rPr lang="en-US" sz="2000" dirty="0">
                <a:latin typeface="+mj-lt"/>
              </a:rPr>
              <a:t> </a:t>
            </a:r>
            <a:r>
              <a:rPr lang="en-US" sz="2000" dirty="0" err="1">
                <a:latin typeface="+mj-lt"/>
              </a:rPr>
              <a:t>quyền</a:t>
            </a:r>
            <a:r>
              <a:rPr lang="en-US" sz="2000" dirty="0">
                <a:latin typeface="+mj-lt"/>
              </a:rPr>
              <a:t> </a:t>
            </a:r>
            <a:r>
              <a:rPr lang="en-US" sz="2000" dirty="0" err="1">
                <a:latin typeface="+mj-lt"/>
              </a:rPr>
              <a:t>trong</a:t>
            </a:r>
            <a:r>
              <a:rPr lang="en-US" sz="2000" dirty="0">
                <a:latin typeface="+mj-lt"/>
              </a:rPr>
              <a:t> </a:t>
            </a:r>
            <a:r>
              <a:rPr lang="en-US" sz="2000" dirty="0" err="1">
                <a:latin typeface="+mj-lt"/>
              </a:rPr>
              <a:t>việc</a:t>
            </a:r>
            <a:r>
              <a:rPr lang="en-US" sz="2000" dirty="0">
                <a:latin typeface="+mj-lt"/>
              </a:rPr>
              <a:t> </a:t>
            </a:r>
            <a:r>
              <a:rPr lang="en-US" sz="2000" dirty="0" err="1">
                <a:latin typeface="+mj-lt"/>
              </a:rPr>
              <a:t>triển</a:t>
            </a:r>
            <a:r>
              <a:rPr lang="en-US" sz="2000" dirty="0">
                <a:latin typeface="+mj-lt"/>
              </a:rPr>
              <a:t> </a:t>
            </a:r>
            <a:r>
              <a:rPr lang="en-US" sz="2000" dirty="0" err="1">
                <a:latin typeface="+mj-lt"/>
              </a:rPr>
              <a:t>khai</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và</a:t>
            </a:r>
            <a:r>
              <a:rPr lang="en-US" sz="2000" dirty="0">
                <a:latin typeface="+mj-lt"/>
              </a:rPr>
              <a:t> </a:t>
            </a:r>
            <a:r>
              <a:rPr lang="en-US" sz="2000" dirty="0" err="1">
                <a:latin typeface="+mj-lt"/>
              </a:rPr>
              <a:t>cung</a:t>
            </a:r>
            <a:r>
              <a:rPr lang="en-US" sz="2000" dirty="0">
                <a:latin typeface="+mj-lt"/>
              </a:rPr>
              <a:t> </a:t>
            </a:r>
            <a:r>
              <a:rPr lang="en-US" sz="2000" dirty="0" err="1">
                <a:latin typeface="+mj-lt"/>
              </a:rPr>
              <a:t>cấp</a:t>
            </a:r>
            <a:r>
              <a:rPr lang="en-US" sz="2000" dirty="0">
                <a:latin typeface="+mj-lt"/>
              </a:rPr>
              <a:t> </a:t>
            </a:r>
            <a:r>
              <a:rPr lang="en-US" sz="2000" dirty="0" err="1">
                <a:latin typeface="+mj-lt"/>
              </a:rPr>
              <a:t>dịch</a:t>
            </a:r>
            <a:r>
              <a:rPr lang="en-US" sz="2000" dirty="0">
                <a:latin typeface="+mj-lt"/>
              </a:rPr>
              <a:t> </a:t>
            </a:r>
            <a:r>
              <a:rPr lang="en-US" sz="2000" dirty="0" err="1">
                <a:latin typeface="+mj-lt"/>
              </a:rPr>
              <a:t>vụ</a:t>
            </a:r>
            <a:r>
              <a:rPr lang="en-US" sz="2000" dirty="0">
                <a:latin typeface="+mj-lt"/>
              </a:rPr>
              <a:t>: </a:t>
            </a:r>
            <a:r>
              <a:rPr lang="en-US" sz="2000" dirty="0" err="1">
                <a:latin typeface="+mj-lt"/>
              </a:rPr>
              <a:t>Các</a:t>
            </a:r>
            <a:r>
              <a:rPr lang="en-US" sz="2000" dirty="0">
                <a:latin typeface="+mj-lt"/>
              </a:rPr>
              <a:t> </a:t>
            </a:r>
            <a:r>
              <a:rPr lang="en-US" sz="2000" dirty="0" err="1">
                <a:latin typeface="+mj-lt"/>
              </a:rPr>
              <a:t>chủ</a:t>
            </a:r>
            <a:r>
              <a:rPr lang="en-US" sz="2000" dirty="0">
                <a:latin typeface="+mj-lt"/>
              </a:rPr>
              <a:t> </a:t>
            </a:r>
            <a:r>
              <a:rPr lang="en-US" sz="2000" dirty="0" err="1">
                <a:latin typeface="+mj-lt"/>
              </a:rPr>
              <a:t>đầu</a:t>
            </a:r>
            <a:r>
              <a:rPr lang="en-US" sz="2000" dirty="0">
                <a:latin typeface="+mj-lt"/>
              </a:rPr>
              <a:t> </a:t>
            </a:r>
            <a:r>
              <a:rPr lang="en-US" sz="2000" dirty="0" err="1">
                <a:latin typeface="+mj-lt"/>
              </a:rPr>
              <a:t>tư</a:t>
            </a:r>
            <a:r>
              <a:rPr lang="en-US" sz="2000" dirty="0">
                <a:latin typeface="+mj-lt"/>
              </a:rPr>
              <a:t> </a:t>
            </a:r>
            <a:r>
              <a:rPr lang="en-US" sz="2000" dirty="0" err="1">
                <a:latin typeface="+mj-lt"/>
              </a:rPr>
              <a:t>khi</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a:t>
            </a:r>
            <a:r>
              <a:rPr lang="en-US" sz="2000" dirty="0" err="1">
                <a:latin typeface="+mj-lt"/>
              </a:rPr>
              <a:t>các</a:t>
            </a:r>
            <a:r>
              <a:rPr lang="en-US" sz="2000" dirty="0">
                <a:latin typeface="+mj-lt"/>
              </a:rPr>
              <a:t> </a:t>
            </a:r>
            <a:r>
              <a:rPr lang="en-US" sz="2000" dirty="0" err="1">
                <a:latin typeface="+mj-lt"/>
              </a:rPr>
              <a:t>công</a:t>
            </a:r>
            <a:r>
              <a:rPr lang="en-US" sz="2000" dirty="0">
                <a:latin typeface="+mj-lt"/>
              </a:rPr>
              <a:t> </a:t>
            </a:r>
            <a:r>
              <a:rPr lang="en-US" sz="2000" dirty="0" err="1">
                <a:latin typeface="+mj-lt"/>
              </a:rPr>
              <a:t>trình</a:t>
            </a:r>
            <a:r>
              <a:rPr lang="en-US" sz="2000" dirty="0">
                <a:latin typeface="+mj-lt"/>
              </a:rPr>
              <a:t> </a:t>
            </a:r>
            <a:r>
              <a:rPr lang="en-US" sz="2000" dirty="0" err="1">
                <a:latin typeface="+mj-lt"/>
              </a:rPr>
              <a:t>thường</a:t>
            </a:r>
            <a:r>
              <a:rPr lang="en-US" sz="2000" dirty="0">
                <a:latin typeface="+mj-lt"/>
              </a:rPr>
              <a:t> </a:t>
            </a:r>
            <a:r>
              <a:rPr lang="en-US" sz="2000" dirty="0" err="1">
                <a:latin typeface="+mj-lt"/>
              </a:rPr>
              <a:t>không</a:t>
            </a:r>
            <a:r>
              <a:rPr lang="en-US" sz="2000" dirty="0">
                <a:latin typeface="+mj-lt"/>
              </a:rPr>
              <a:t> </a:t>
            </a:r>
            <a:r>
              <a:rPr lang="en-US" sz="2000" dirty="0" err="1">
                <a:latin typeface="+mj-lt"/>
              </a:rPr>
              <a:t>tự</a:t>
            </a:r>
            <a:r>
              <a:rPr lang="en-US" sz="2000" dirty="0">
                <a:latin typeface="+mj-lt"/>
              </a:rPr>
              <a:t> </a:t>
            </a:r>
            <a:r>
              <a:rPr lang="en-US" sz="2000" dirty="0" err="1">
                <a:latin typeface="+mj-lt"/>
              </a:rPr>
              <a:t>đầu</a:t>
            </a:r>
            <a:r>
              <a:rPr lang="en-US" sz="2000" dirty="0">
                <a:latin typeface="+mj-lt"/>
              </a:rPr>
              <a:t> </a:t>
            </a:r>
            <a:r>
              <a:rPr lang="en-US" sz="2000" dirty="0" err="1">
                <a:latin typeface="+mj-lt"/>
              </a:rPr>
              <a:t>tư</a:t>
            </a:r>
            <a:r>
              <a:rPr lang="en-US" sz="2000" dirty="0">
                <a:latin typeface="+mj-lt"/>
              </a:rPr>
              <a:t> </a:t>
            </a:r>
            <a:r>
              <a:rPr lang="en-US" sz="2000" dirty="0" err="1">
                <a:latin typeface="+mj-lt"/>
              </a:rPr>
              <a:t>mà</a:t>
            </a:r>
            <a:r>
              <a:rPr lang="en-US" sz="2000" dirty="0">
                <a:latin typeface="+mj-lt"/>
              </a:rPr>
              <a:t> </a:t>
            </a:r>
            <a:r>
              <a:rPr lang="en-US" sz="2000" dirty="0" err="1">
                <a:latin typeface="+mj-lt"/>
              </a:rPr>
              <a:t>giao</a:t>
            </a:r>
            <a:r>
              <a:rPr lang="en-US" sz="2000" dirty="0">
                <a:latin typeface="+mj-lt"/>
              </a:rPr>
              <a:t> </a:t>
            </a:r>
            <a:r>
              <a:rPr lang="en-US" sz="2000" dirty="0" err="1">
                <a:latin typeface="+mj-lt"/>
              </a:rPr>
              <a:t>cho</a:t>
            </a:r>
            <a:r>
              <a:rPr lang="en-US" sz="2000" dirty="0">
                <a:latin typeface="+mj-lt"/>
              </a:rPr>
              <a:t> </a:t>
            </a:r>
            <a:r>
              <a:rPr lang="en-US" sz="2000" dirty="0" err="1">
                <a:latin typeface="+mj-lt"/>
              </a:rPr>
              <a:t>đơn</a:t>
            </a:r>
            <a:r>
              <a:rPr lang="en-US" sz="2000" dirty="0">
                <a:latin typeface="+mj-lt"/>
              </a:rPr>
              <a:t> </a:t>
            </a:r>
            <a:r>
              <a:rPr lang="en-US" sz="2000" dirty="0" err="1">
                <a:latin typeface="+mj-lt"/>
              </a:rPr>
              <a:t>vị</a:t>
            </a:r>
            <a:r>
              <a:rPr lang="en-US" sz="2000" dirty="0">
                <a:latin typeface="+mj-lt"/>
              </a:rPr>
              <a:t> </a:t>
            </a:r>
            <a:r>
              <a:rPr lang="en-US" sz="2000" dirty="0" err="1">
                <a:latin typeface="+mj-lt"/>
              </a:rPr>
              <a:t>cung</a:t>
            </a:r>
            <a:r>
              <a:rPr lang="en-US" sz="2000" dirty="0">
                <a:latin typeface="+mj-lt"/>
              </a:rPr>
              <a:t> </a:t>
            </a:r>
            <a:r>
              <a:rPr lang="en-US" sz="2000" dirty="0" err="1">
                <a:latin typeface="+mj-lt"/>
              </a:rPr>
              <a:t>cấp</a:t>
            </a:r>
            <a:r>
              <a:rPr lang="en-US" sz="2000" dirty="0">
                <a:latin typeface="+mj-lt"/>
              </a:rPr>
              <a:t> </a:t>
            </a:r>
            <a:r>
              <a:rPr lang="en-US" sz="2000" dirty="0" err="1">
                <a:latin typeface="+mj-lt"/>
              </a:rPr>
              <a:t>dịch</a:t>
            </a:r>
            <a:r>
              <a:rPr lang="en-US" sz="2000" dirty="0">
                <a:latin typeface="+mj-lt"/>
              </a:rPr>
              <a:t> </a:t>
            </a:r>
            <a:r>
              <a:rPr lang="en-US" sz="2000" dirty="0" err="1">
                <a:latin typeface="+mj-lt"/>
              </a:rPr>
              <a:t>vụ</a:t>
            </a:r>
            <a:r>
              <a:rPr lang="en-US" sz="2000" dirty="0">
                <a:latin typeface="+mj-lt"/>
              </a:rPr>
              <a:t> </a:t>
            </a:r>
            <a:r>
              <a:rPr lang="en-US" sz="2000" dirty="0" err="1">
                <a:latin typeface="+mj-lt"/>
              </a:rPr>
              <a:t>viễn</a:t>
            </a:r>
            <a:r>
              <a:rPr lang="en-US" sz="2000" dirty="0">
                <a:latin typeface="+mj-lt"/>
              </a:rPr>
              <a:t> </a:t>
            </a:r>
            <a:r>
              <a:rPr lang="en-US" sz="2000" dirty="0" err="1">
                <a:latin typeface="+mj-lt"/>
              </a:rPr>
              <a:t>thông</a:t>
            </a:r>
            <a:r>
              <a:rPr lang="en-US" sz="2000" dirty="0">
                <a:latin typeface="+mj-lt"/>
              </a:rPr>
              <a:t> </a:t>
            </a:r>
            <a:r>
              <a:rPr lang="en-US" sz="2000" dirty="0" err="1">
                <a:latin typeface="+mj-lt"/>
              </a:rPr>
              <a:t>hoặc</a:t>
            </a:r>
            <a:r>
              <a:rPr lang="en-US" sz="2000" dirty="0">
                <a:latin typeface="+mj-lt"/>
              </a:rPr>
              <a:t> </a:t>
            </a:r>
            <a:r>
              <a:rPr lang="en-US" sz="2000" dirty="0" err="1">
                <a:latin typeface="+mj-lt"/>
              </a:rPr>
              <a:t>bên</a:t>
            </a:r>
            <a:r>
              <a:rPr lang="en-US" sz="2000" dirty="0">
                <a:latin typeface="+mj-lt"/>
              </a:rPr>
              <a:t> </a:t>
            </a:r>
            <a:r>
              <a:rPr lang="en-US" sz="2000" dirty="0" err="1">
                <a:latin typeface="+mj-lt"/>
              </a:rPr>
              <a:t>thứ</a:t>
            </a:r>
            <a:r>
              <a:rPr lang="en-US" sz="2000" dirty="0">
                <a:latin typeface="+mj-lt"/>
              </a:rPr>
              <a:t> </a:t>
            </a:r>
            <a:r>
              <a:rPr lang="en-US" sz="2000" dirty="0" err="1">
                <a:latin typeface="+mj-lt"/>
              </a:rPr>
              <a:t>ba</a:t>
            </a:r>
            <a:r>
              <a:rPr lang="en-US" sz="2000" dirty="0">
                <a:latin typeface="+mj-lt"/>
              </a:rPr>
              <a:t> </a:t>
            </a:r>
            <a:r>
              <a:rPr lang="en-US" sz="2000" dirty="0" err="1">
                <a:latin typeface="+mj-lt"/>
              </a:rPr>
              <a:t>đầu</a:t>
            </a:r>
            <a:r>
              <a:rPr lang="en-US" sz="2000" dirty="0">
                <a:latin typeface="+mj-lt"/>
              </a:rPr>
              <a:t> </a:t>
            </a:r>
            <a:r>
              <a:rPr lang="en-US" sz="2000" dirty="0" err="1">
                <a:latin typeface="+mj-lt"/>
              </a:rPr>
              <a:t>tư</a:t>
            </a:r>
            <a:r>
              <a:rPr lang="en-US" sz="2000" dirty="0">
                <a:latin typeface="+mj-lt"/>
              </a:rPr>
              <a:t> </a:t>
            </a:r>
            <a:r>
              <a:rPr lang="en-US" sz="2000" dirty="0" err="1">
                <a:latin typeface="+mj-lt"/>
              </a:rPr>
              <a:t>rồi</a:t>
            </a:r>
            <a:r>
              <a:rPr lang="en-US" sz="2000" dirty="0">
                <a:latin typeface="+mj-lt"/>
              </a:rPr>
              <a:t> </a:t>
            </a:r>
            <a:r>
              <a:rPr lang="en-US" sz="2000" dirty="0" err="1">
                <a:latin typeface="+mj-lt"/>
              </a:rPr>
              <a:t>cho</a:t>
            </a:r>
            <a:r>
              <a:rPr lang="en-US" sz="2000" dirty="0">
                <a:latin typeface="+mj-lt"/>
              </a:rPr>
              <a:t> </a:t>
            </a:r>
            <a:r>
              <a:rPr lang="en-US" sz="2000" dirty="0" err="1">
                <a:latin typeface="+mj-lt"/>
              </a:rPr>
              <a:t>thuê</a:t>
            </a:r>
            <a:r>
              <a:rPr lang="en-US" sz="2000" dirty="0">
                <a:latin typeface="+mj-lt"/>
              </a:rPr>
              <a:t> </a:t>
            </a:r>
            <a:r>
              <a:rPr lang="en-US" sz="2000" dirty="0" err="1">
                <a:latin typeface="+mj-lt"/>
              </a:rPr>
              <a:t>lại</a:t>
            </a:r>
            <a:r>
              <a:rPr lang="en-US" sz="2000" dirty="0">
                <a:latin typeface="+mj-lt"/>
              </a:rPr>
              <a:t>. </a:t>
            </a:r>
            <a:r>
              <a:rPr lang="en-US" sz="2000" dirty="0" err="1">
                <a:latin typeface="+mj-lt"/>
              </a:rPr>
              <a:t>Đơn</a:t>
            </a:r>
            <a:r>
              <a:rPr lang="en-US" sz="2000" dirty="0">
                <a:latin typeface="+mj-lt"/>
              </a:rPr>
              <a:t> </a:t>
            </a:r>
            <a:r>
              <a:rPr lang="en-US" sz="2000" dirty="0" err="1">
                <a:latin typeface="+mj-lt"/>
              </a:rPr>
              <a:t>vị</a:t>
            </a:r>
            <a:r>
              <a:rPr lang="en-US" sz="2000" dirty="0">
                <a:latin typeface="+mj-lt"/>
              </a:rPr>
              <a:t> </a:t>
            </a:r>
            <a:r>
              <a:rPr lang="en-US" sz="2000" dirty="0" err="1">
                <a:latin typeface="+mj-lt"/>
              </a:rPr>
              <a:t>được</a:t>
            </a:r>
            <a:r>
              <a:rPr lang="en-US" sz="2000" dirty="0">
                <a:latin typeface="+mj-lt"/>
              </a:rPr>
              <a:t> </a:t>
            </a:r>
            <a:r>
              <a:rPr lang="en-US" sz="2000" dirty="0" err="1">
                <a:latin typeface="+mj-lt"/>
              </a:rPr>
              <a:t>giao</a:t>
            </a:r>
            <a:r>
              <a:rPr lang="en-US" sz="2000" dirty="0">
                <a:latin typeface="+mj-lt"/>
              </a:rPr>
              <a:t> </a:t>
            </a:r>
            <a:r>
              <a:rPr lang="en-US" sz="2000" dirty="0" err="1">
                <a:latin typeface="+mj-lt"/>
              </a:rPr>
              <a:t>đầu</a:t>
            </a:r>
            <a:r>
              <a:rPr lang="en-US" sz="2000" dirty="0">
                <a:latin typeface="+mj-lt"/>
              </a:rPr>
              <a:t> </a:t>
            </a:r>
            <a:r>
              <a:rPr lang="en-US" sz="2000" dirty="0" err="1">
                <a:latin typeface="+mj-lt"/>
              </a:rPr>
              <a:t>tư</a:t>
            </a:r>
            <a:r>
              <a:rPr lang="en-US" sz="2000" dirty="0">
                <a:latin typeface="+mj-lt"/>
              </a:rPr>
              <a:t> </a:t>
            </a:r>
            <a:r>
              <a:rPr lang="en-US" sz="2000" dirty="0" err="1">
                <a:latin typeface="+mj-lt"/>
              </a:rPr>
              <a:t>triển</a:t>
            </a:r>
            <a:r>
              <a:rPr lang="en-US" sz="2000" dirty="0">
                <a:latin typeface="+mj-lt"/>
              </a:rPr>
              <a:t> </a:t>
            </a:r>
            <a:r>
              <a:rPr lang="en-US" sz="2000" dirty="0" err="1">
                <a:latin typeface="+mj-lt"/>
              </a:rPr>
              <a:t>khai</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chỉ</a:t>
            </a:r>
            <a:r>
              <a:rPr lang="en-US" sz="2000" dirty="0">
                <a:latin typeface="+mj-lt"/>
              </a:rPr>
              <a:t> </a:t>
            </a:r>
            <a:r>
              <a:rPr lang="en-US" sz="2000" dirty="0" err="1">
                <a:latin typeface="+mj-lt"/>
              </a:rPr>
              <a:t>tính</a:t>
            </a:r>
            <a:r>
              <a:rPr lang="en-US" sz="2000" dirty="0">
                <a:latin typeface="+mj-lt"/>
              </a:rPr>
              <a:t> </a:t>
            </a:r>
            <a:r>
              <a:rPr lang="en-US" sz="2000" dirty="0" err="1">
                <a:latin typeface="+mj-lt"/>
              </a:rPr>
              <a:t>toán</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phục</a:t>
            </a:r>
            <a:r>
              <a:rPr lang="en-US" sz="2000" dirty="0">
                <a:latin typeface="+mj-lt"/>
              </a:rPr>
              <a:t> </a:t>
            </a:r>
            <a:r>
              <a:rPr lang="en-US" sz="2000" dirty="0" err="1">
                <a:latin typeface="+mj-lt"/>
              </a:rPr>
              <a:t>vụ</a:t>
            </a:r>
            <a:r>
              <a:rPr lang="en-US" sz="2000" dirty="0">
                <a:latin typeface="+mj-lt"/>
              </a:rPr>
              <a:t> </a:t>
            </a:r>
            <a:r>
              <a:rPr lang="en-US" sz="2000" dirty="0" err="1">
                <a:latin typeface="+mj-lt"/>
              </a:rPr>
              <a:t>nhu</a:t>
            </a:r>
            <a:r>
              <a:rPr lang="en-US" sz="2000" dirty="0">
                <a:latin typeface="+mj-lt"/>
              </a:rPr>
              <a:t> </a:t>
            </a:r>
            <a:r>
              <a:rPr lang="en-US" sz="2000" dirty="0" err="1">
                <a:latin typeface="+mj-lt"/>
              </a:rPr>
              <a:t>cầu</a:t>
            </a:r>
            <a:r>
              <a:rPr lang="en-US" sz="2000" dirty="0">
                <a:latin typeface="+mj-lt"/>
              </a:rPr>
              <a:t> </a:t>
            </a:r>
            <a:r>
              <a:rPr lang="en-US" sz="2000" dirty="0" err="1">
                <a:latin typeface="+mj-lt"/>
              </a:rPr>
              <a:t>của</a:t>
            </a:r>
            <a:r>
              <a:rPr lang="en-US" sz="2000" dirty="0">
                <a:latin typeface="+mj-lt"/>
              </a:rPr>
              <a:t> </a:t>
            </a:r>
            <a:r>
              <a:rPr lang="en-US" sz="2000" dirty="0" err="1">
                <a:latin typeface="+mj-lt"/>
              </a:rPr>
              <a:t>mình</a:t>
            </a:r>
            <a:r>
              <a:rPr lang="en-US" sz="2000" dirty="0">
                <a:latin typeface="+mj-lt"/>
              </a:rPr>
              <a:t>, </a:t>
            </a:r>
            <a:r>
              <a:rPr lang="en-US" sz="2000" dirty="0" err="1">
                <a:latin typeface="+mj-lt"/>
              </a:rPr>
              <a:t>gây</a:t>
            </a:r>
            <a:r>
              <a:rPr lang="en-US" sz="2000" dirty="0">
                <a:latin typeface="+mj-lt"/>
              </a:rPr>
              <a:t> </a:t>
            </a:r>
            <a:r>
              <a:rPr lang="en-US" sz="2000" dirty="0" err="1">
                <a:latin typeface="+mj-lt"/>
              </a:rPr>
              <a:t>khó</a:t>
            </a:r>
            <a:r>
              <a:rPr lang="en-US" sz="2000" dirty="0">
                <a:latin typeface="+mj-lt"/>
              </a:rPr>
              <a:t> </a:t>
            </a:r>
            <a:r>
              <a:rPr lang="en-US" sz="2000" dirty="0" err="1">
                <a:latin typeface="+mj-lt"/>
              </a:rPr>
              <a:t>khăn</a:t>
            </a:r>
            <a:r>
              <a:rPr lang="en-US" sz="2000" dirty="0">
                <a:latin typeface="+mj-lt"/>
              </a:rPr>
              <a:t> </a:t>
            </a:r>
            <a:r>
              <a:rPr lang="en-US" sz="2000" dirty="0" err="1">
                <a:latin typeface="+mj-lt"/>
              </a:rPr>
              <a:t>hoặc</a:t>
            </a:r>
            <a:r>
              <a:rPr lang="en-US" sz="2000" dirty="0">
                <a:latin typeface="+mj-lt"/>
              </a:rPr>
              <a:t> </a:t>
            </a:r>
            <a:r>
              <a:rPr lang="en-US" sz="2000" dirty="0" err="1">
                <a:latin typeface="+mj-lt"/>
              </a:rPr>
              <a:t>chèn</a:t>
            </a:r>
            <a:r>
              <a:rPr lang="en-US" sz="2000" dirty="0">
                <a:latin typeface="+mj-lt"/>
              </a:rPr>
              <a:t> </a:t>
            </a:r>
            <a:r>
              <a:rPr lang="en-US" sz="2000" dirty="0" err="1">
                <a:latin typeface="+mj-lt"/>
              </a:rPr>
              <a:t>ép</a:t>
            </a:r>
            <a:r>
              <a:rPr lang="en-US" sz="2000" dirty="0">
                <a:latin typeface="+mj-lt"/>
              </a:rPr>
              <a:t> </a:t>
            </a:r>
            <a:r>
              <a:rPr lang="en-US" sz="2000" dirty="0" err="1">
                <a:latin typeface="+mj-lt"/>
              </a:rPr>
              <a:t>các</a:t>
            </a:r>
            <a:r>
              <a:rPr lang="en-US" sz="2000" dirty="0">
                <a:latin typeface="+mj-lt"/>
              </a:rPr>
              <a:t> </a:t>
            </a:r>
            <a:r>
              <a:rPr lang="en-US" sz="2000" dirty="0" smtClean="0">
                <a:latin typeface="+mj-lt"/>
              </a:rPr>
              <a:t>DNVT </a:t>
            </a:r>
            <a:r>
              <a:rPr lang="en-US" sz="2000" dirty="0" err="1">
                <a:latin typeface="+mj-lt"/>
              </a:rPr>
              <a:t>thuê</a:t>
            </a:r>
            <a:r>
              <a:rPr lang="en-US" sz="2000" dirty="0">
                <a:latin typeface="+mj-lt"/>
              </a:rPr>
              <a:t> </a:t>
            </a:r>
            <a:r>
              <a:rPr lang="en-US" sz="2000" dirty="0" err="1">
                <a:latin typeface="+mj-lt"/>
              </a:rPr>
              <a:t>lại</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dẫn</a:t>
            </a:r>
            <a:r>
              <a:rPr lang="en-US" sz="2000" dirty="0">
                <a:latin typeface="+mj-lt"/>
              </a:rPr>
              <a:t> </a:t>
            </a:r>
            <a:r>
              <a:rPr lang="en-US" sz="2000" dirty="0" err="1">
                <a:latin typeface="+mj-lt"/>
              </a:rPr>
              <a:t>đến</a:t>
            </a:r>
            <a:r>
              <a:rPr lang="en-US" sz="2000" dirty="0">
                <a:latin typeface="+mj-lt"/>
              </a:rPr>
              <a:t> </a:t>
            </a:r>
            <a:r>
              <a:rPr lang="en-US" sz="2000" dirty="0" err="1">
                <a:latin typeface="+mj-lt"/>
              </a:rPr>
              <a:t>tình</a:t>
            </a:r>
            <a:r>
              <a:rPr lang="en-US" sz="2000" dirty="0">
                <a:latin typeface="+mj-lt"/>
              </a:rPr>
              <a:t> </a:t>
            </a:r>
            <a:r>
              <a:rPr lang="en-US" sz="2000" dirty="0" err="1">
                <a:latin typeface="+mj-lt"/>
              </a:rPr>
              <a:t>trạng</a:t>
            </a:r>
            <a:r>
              <a:rPr lang="en-US" sz="2000" dirty="0">
                <a:latin typeface="+mj-lt"/>
              </a:rPr>
              <a:t> </a:t>
            </a:r>
            <a:r>
              <a:rPr lang="en-US" sz="2000" dirty="0" err="1">
                <a:latin typeface="+mj-lt"/>
              </a:rPr>
              <a:t>độc</a:t>
            </a:r>
            <a:r>
              <a:rPr lang="en-US" sz="2000" dirty="0">
                <a:latin typeface="+mj-lt"/>
              </a:rPr>
              <a:t> </a:t>
            </a:r>
            <a:r>
              <a:rPr lang="en-US" sz="2000" dirty="0" err="1">
                <a:latin typeface="+mj-lt"/>
              </a:rPr>
              <a:t>quyền</a:t>
            </a:r>
            <a:r>
              <a:rPr lang="en-US" sz="2000" dirty="0">
                <a:latin typeface="+mj-lt"/>
              </a:rPr>
              <a:t>, </a:t>
            </a:r>
            <a:r>
              <a:rPr lang="en-US" sz="2000" dirty="0" err="1">
                <a:latin typeface="+mj-lt"/>
              </a:rPr>
              <a:t>khách</a:t>
            </a:r>
            <a:r>
              <a:rPr lang="en-US" sz="2000" dirty="0">
                <a:latin typeface="+mj-lt"/>
              </a:rPr>
              <a:t> </a:t>
            </a:r>
            <a:r>
              <a:rPr lang="en-US" sz="2000" dirty="0" err="1">
                <a:latin typeface="+mj-lt"/>
              </a:rPr>
              <a:t>hàng</a:t>
            </a:r>
            <a:r>
              <a:rPr lang="en-US" sz="2000" dirty="0">
                <a:latin typeface="+mj-lt"/>
              </a:rPr>
              <a:t> </a:t>
            </a:r>
            <a:r>
              <a:rPr lang="en-US" sz="2000" dirty="0" err="1">
                <a:latin typeface="+mj-lt"/>
              </a:rPr>
              <a:t>không</a:t>
            </a:r>
            <a:r>
              <a:rPr lang="en-US" sz="2000" dirty="0">
                <a:latin typeface="+mj-lt"/>
              </a:rPr>
              <a:t> </a:t>
            </a:r>
            <a:r>
              <a:rPr lang="en-US" sz="2000" dirty="0" err="1">
                <a:latin typeface="+mj-lt"/>
              </a:rPr>
              <a:t>có</a:t>
            </a:r>
            <a:r>
              <a:rPr lang="en-US" sz="2000" dirty="0">
                <a:latin typeface="+mj-lt"/>
              </a:rPr>
              <a:t> </a:t>
            </a:r>
            <a:r>
              <a:rPr lang="en-US" sz="2000" dirty="0" err="1">
                <a:latin typeface="+mj-lt"/>
              </a:rPr>
              <a:t>nhiều</a:t>
            </a:r>
            <a:r>
              <a:rPr lang="en-US" sz="2000" dirty="0">
                <a:latin typeface="+mj-lt"/>
              </a:rPr>
              <a:t> </a:t>
            </a:r>
            <a:r>
              <a:rPr lang="en-US" sz="2000" dirty="0" err="1">
                <a:latin typeface="+mj-lt"/>
              </a:rPr>
              <a:t>lựa</a:t>
            </a:r>
            <a:r>
              <a:rPr lang="en-US" sz="2000" dirty="0">
                <a:latin typeface="+mj-lt"/>
              </a:rPr>
              <a:t> </a:t>
            </a:r>
            <a:r>
              <a:rPr lang="en-US" sz="2000" dirty="0" err="1">
                <a:latin typeface="+mj-lt"/>
              </a:rPr>
              <a:t>chọn</a:t>
            </a:r>
            <a:r>
              <a:rPr lang="en-US" sz="2000" dirty="0">
                <a:latin typeface="+mj-lt"/>
              </a:rPr>
              <a:t> </a:t>
            </a:r>
            <a:r>
              <a:rPr lang="en-US" sz="2000" dirty="0" err="1">
                <a:latin typeface="+mj-lt"/>
              </a:rPr>
              <a:t>nhà</a:t>
            </a:r>
            <a:r>
              <a:rPr lang="en-US" sz="2000" dirty="0">
                <a:latin typeface="+mj-lt"/>
              </a:rPr>
              <a:t> </a:t>
            </a:r>
            <a:r>
              <a:rPr lang="en-US" sz="2000" dirty="0" err="1">
                <a:latin typeface="+mj-lt"/>
              </a:rPr>
              <a:t>cung</a:t>
            </a:r>
            <a:r>
              <a:rPr lang="en-US" sz="2000" dirty="0">
                <a:latin typeface="+mj-lt"/>
              </a:rPr>
              <a:t> </a:t>
            </a:r>
            <a:r>
              <a:rPr lang="en-US" sz="2000" dirty="0" err="1">
                <a:latin typeface="+mj-lt"/>
              </a:rPr>
              <a:t>cấp</a:t>
            </a:r>
            <a:r>
              <a:rPr lang="en-US" sz="2000" dirty="0">
                <a:latin typeface="+mj-lt"/>
              </a:rPr>
              <a:t> </a:t>
            </a:r>
            <a:r>
              <a:rPr lang="en-US" sz="2000" dirty="0" err="1">
                <a:latin typeface="+mj-lt"/>
              </a:rPr>
              <a:t>dịch</a:t>
            </a:r>
            <a:r>
              <a:rPr lang="en-US" sz="2000" dirty="0">
                <a:latin typeface="+mj-lt"/>
              </a:rPr>
              <a:t> </a:t>
            </a:r>
            <a:r>
              <a:rPr lang="en-US" sz="2000" dirty="0" err="1">
                <a:latin typeface="+mj-lt"/>
              </a:rPr>
              <a:t>vụ</a:t>
            </a:r>
            <a:r>
              <a:rPr lang="en-US" sz="2000" dirty="0">
                <a:latin typeface="+mj-lt"/>
              </a:rPr>
              <a:t>.</a:t>
            </a:r>
          </a:p>
          <a:p>
            <a:pPr marL="285750" lvl="0" indent="-285750" algn="just">
              <a:buFont typeface="Arial" pitchFamily="34" charset="0"/>
              <a:buChar char="•"/>
            </a:pPr>
            <a:r>
              <a:rPr lang="en-US" sz="2000" dirty="0" err="1">
                <a:latin typeface="+mj-lt"/>
              </a:rPr>
              <a:t>Nâng</a:t>
            </a:r>
            <a:r>
              <a:rPr lang="en-US" sz="2000" dirty="0">
                <a:latin typeface="+mj-lt"/>
              </a:rPr>
              <a:t> </a:t>
            </a:r>
            <a:r>
              <a:rPr lang="en-US" sz="2000" dirty="0" err="1">
                <a:latin typeface="+mj-lt"/>
              </a:rPr>
              <a:t>giá</a:t>
            </a:r>
            <a:r>
              <a:rPr lang="en-US" sz="2000" dirty="0">
                <a:latin typeface="+mj-lt"/>
              </a:rPr>
              <a:t> </a:t>
            </a:r>
            <a:r>
              <a:rPr lang="en-US" sz="2000" dirty="0" err="1">
                <a:latin typeface="+mj-lt"/>
              </a:rPr>
              <a:t>thuê</a:t>
            </a:r>
            <a:r>
              <a:rPr lang="en-US" sz="2000" dirty="0">
                <a:latin typeface="+mj-lt"/>
              </a:rPr>
              <a:t> </a:t>
            </a:r>
            <a:r>
              <a:rPr lang="en-US" sz="2000" dirty="0" err="1">
                <a:latin typeface="+mj-lt"/>
              </a:rPr>
              <a:t>cơ</a:t>
            </a:r>
            <a:r>
              <a:rPr lang="en-US" sz="2000" dirty="0">
                <a:latin typeface="+mj-lt"/>
              </a:rPr>
              <a:t> </a:t>
            </a:r>
            <a:r>
              <a:rPr lang="en-US" sz="2000" dirty="0" err="1">
                <a:latin typeface="+mj-lt"/>
              </a:rPr>
              <a:t>sở</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và</a:t>
            </a:r>
            <a:r>
              <a:rPr lang="en-US" sz="2000" dirty="0">
                <a:latin typeface="+mj-lt"/>
              </a:rPr>
              <a:t> </a:t>
            </a:r>
            <a:r>
              <a:rPr lang="en-US" sz="2000" dirty="0" err="1">
                <a:latin typeface="+mj-lt"/>
              </a:rPr>
              <a:t>giá</a:t>
            </a:r>
            <a:r>
              <a:rPr lang="en-US" sz="2000" dirty="0">
                <a:latin typeface="+mj-lt"/>
              </a:rPr>
              <a:t> </a:t>
            </a:r>
            <a:r>
              <a:rPr lang="en-US" sz="2000" dirty="0" err="1">
                <a:latin typeface="+mj-lt"/>
              </a:rPr>
              <a:t>cung</a:t>
            </a:r>
            <a:r>
              <a:rPr lang="en-US" sz="2000" dirty="0">
                <a:latin typeface="+mj-lt"/>
              </a:rPr>
              <a:t> </a:t>
            </a:r>
            <a:r>
              <a:rPr lang="en-US" sz="2000" dirty="0" err="1">
                <a:latin typeface="+mj-lt"/>
              </a:rPr>
              <a:t>cấp</a:t>
            </a:r>
            <a:r>
              <a:rPr lang="en-US" sz="2000" dirty="0">
                <a:latin typeface="+mj-lt"/>
              </a:rPr>
              <a:t> </a:t>
            </a:r>
            <a:r>
              <a:rPr lang="en-US" sz="2000" dirty="0" err="1">
                <a:latin typeface="+mj-lt"/>
              </a:rPr>
              <a:t>dịch</a:t>
            </a:r>
            <a:r>
              <a:rPr lang="en-US" sz="2000" dirty="0">
                <a:latin typeface="+mj-lt"/>
              </a:rPr>
              <a:t> </a:t>
            </a:r>
            <a:r>
              <a:rPr lang="en-US" sz="2000" dirty="0" err="1">
                <a:latin typeface="+mj-lt"/>
              </a:rPr>
              <a:t>vụ</a:t>
            </a:r>
            <a:r>
              <a:rPr lang="en-US" sz="2000" dirty="0">
                <a:latin typeface="+mj-lt"/>
              </a:rPr>
              <a:t>: </a:t>
            </a:r>
            <a:r>
              <a:rPr lang="en-US" sz="2000" dirty="0" err="1">
                <a:latin typeface="+mj-lt"/>
              </a:rPr>
              <a:t>Giá</a:t>
            </a:r>
            <a:r>
              <a:rPr lang="en-US" sz="2000" dirty="0">
                <a:latin typeface="+mj-lt"/>
              </a:rPr>
              <a:t> </a:t>
            </a:r>
            <a:r>
              <a:rPr lang="en-US" sz="2000" dirty="0" err="1">
                <a:latin typeface="+mj-lt"/>
              </a:rPr>
              <a:t>thuê</a:t>
            </a:r>
            <a:r>
              <a:rPr lang="en-US" sz="2000" dirty="0">
                <a:latin typeface="+mj-lt"/>
              </a:rPr>
              <a:t> </a:t>
            </a:r>
            <a:r>
              <a:rPr lang="en-US" sz="2000" dirty="0" smtClean="0">
                <a:latin typeface="+mj-lt"/>
              </a:rPr>
              <a:t>CSHT </a:t>
            </a:r>
            <a:r>
              <a:rPr lang="en-US" sz="2000" dirty="0" err="1">
                <a:latin typeface="+mj-lt"/>
              </a:rPr>
              <a:t>kỹ</a:t>
            </a:r>
            <a:r>
              <a:rPr lang="en-US" sz="2000" dirty="0">
                <a:latin typeface="+mj-lt"/>
              </a:rPr>
              <a:t> </a:t>
            </a:r>
            <a:r>
              <a:rPr lang="en-US" sz="2000" dirty="0" err="1">
                <a:latin typeface="+mj-lt"/>
              </a:rPr>
              <a:t>thuật</a:t>
            </a:r>
            <a:r>
              <a:rPr lang="en-US" sz="2000" dirty="0">
                <a:latin typeface="+mj-lt"/>
              </a:rPr>
              <a:t> </a:t>
            </a:r>
            <a:r>
              <a:rPr lang="en-US" sz="2000" dirty="0" err="1">
                <a:latin typeface="+mj-lt"/>
              </a:rPr>
              <a:t>sử</a:t>
            </a:r>
            <a:r>
              <a:rPr lang="en-US" sz="2000" dirty="0">
                <a:latin typeface="+mj-lt"/>
              </a:rPr>
              <a:t> </a:t>
            </a:r>
            <a:r>
              <a:rPr lang="en-US" sz="2000" dirty="0" err="1">
                <a:latin typeface="+mj-lt"/>
              </a:rPr>
              <a:t>dụng</a:t>
            </a:r>
            <a:r>
              <a:rPr lang="en-US" sz="2000" dirty="0">
                <a:latin typeface="+mj-lt"/>
              </a:rPr>
              <a:t> </a:t>
            </a:r>
            <a:r>
              <a:rPr lang="en-US" sz="2000" dirty="0" err="1">
                <a:latin typeface="+mj-lt"/>
              </a:rPr>
              <a:t>chung</a:t>
            </a:r>
            <a:r>
              <a:rPr lang="en-US" sz="2000" dirty="0">
                <a:latin typeface="+mj-lt"/>
              </a:rPr>
              <a:t> </a:t>
            </a:r>
            <a:r>
              <a:rPr lang="en-US" sz="2000" dirty="0" err="1">
                <a:latin typeface="+mj-lt"/>
              </a:rPr>
              <a:t>quá</a:t>
            </a:r>
            <a:r>
              <a:rPr lang="en-US" sz="2000" dirty="0">
                <a:latin typeface="+mj-lt"/>
              </a:rPr>
              <a:t> </a:t>
            </a:r>
            <a:r>
              <a:rPr lang="en-US" sz="2000" dirty="0" err="1">
                <a:latin typeface="+mj-lt"/>
              </a:rPr>
              <a:t>cao</a:t>
            </a:r>
            <a:r>
              <a:rPr lang="en-US" sz="2000" dirty="0">
                <a:latin typeface="+mj-lt"/>
              </a:rPr>
              <a:t>, </a:t>
            </a:r>
            <a:r>
              <a:rPr lang="en-US" sz="2000" dirty="0" err="1">
                <a:latin typeface="+mj-lt"/>
              </a:rPr>
              <a:t>không</a:t>
            </a:r>
            <a:r>
              <a:rPr lang="en-US" sz="2000" dirty="0">
                <a:latin typeface="+mj-lt"/>
              </a:rPr>
              <a:t> </a:t>
            </a:r>
            <a:r>
              <a:rPr lang="en-US" sz="2000" dirty="0" err="1">
                <a:latin typeface="+mj-lt"/>
              </a:rPr>
              <a:t>thực</a:t>
            </a:r>
            <a:r>
              <a:rPr lang="en-US" sz="2000" dirty="0">
                <a:latin typeface="+mj-lt"/>
              </a:rPr>
              <a:t> </a:t>
            </a:r>
            <a:r>
              <a:rPr lang="en-US" sz="2000" dirty="0" err="1">
                <a:latin typeface="+mj-lt"/>
              </a:rPr>
              <a:t>hiện</a:t>
            </a:r>
            <a:r>
              <a:rPr lang="en-US" sz="2000" dirty="0">
                <a:latin typeface="+mj-lt"/>
              </a:rPr>
              <a:t> </a:t>
            </a:r>
            <a:r>
              <a:rPr lang="en-US" sz="2000" dirty="0" err="1">
                <a:latin typeface="+mj-lt"/>
              </a:rPr>
              <a:t>theo</a:t>
            </a:r>
            <a:r>
              <a:rPr lang="en-US" sz="2000" dirty="0">
                <a:latin typeface="+mj-lt"/>
              </a:rPr>
              <a:t> </a:t>
            </a:r>
            <a:r>
              <a:rPr lang="en-US" sz="2000" dirty="0" err="1">
                <a:latin typeface="+mj-lt"/>
              </a:rPr>
              <a:t>hướng</a:t>
            </a:r>
            <a:r>
              <a:rPr lang="en-US" sz="2000" dirty="0">
                <a:latin typeface="+mj-lt"/>
              </a:rPr>
              <a:t> </a:t>
            </a:r>
            <a:r>
              <a:rPr lang="en-US" sz="2000" dirty="0" err="1">
                <a:latin typeface="+mj-lt"/>
              </a:rPr>
              <a:t>dẫn</a:t>
            </a:r>
            <a:r>
              <a:rPr lang="en-US" sz="2000" dirty="0">
                <a:latin typeface="+mj-lt"/>
              </a:rPr>
              <a:t> </a:t>
            </a:r>
            <a:r>
              <a:rPr lang="en-US" sz="2000" dirty="0" err="1">
                <a:latin typeface="+mj-lt"/>
              </a:rPr>
              <a:t>về</a:t>
            </a:r>
            <a:r>
              <a:rPr lang="en-US" sz="2000" dirty="0">
                <a:latin typeface="+mj-lt"/>
              </a:rPr>
              <a:t> </a:t>
            </a:r>
            <a:r>
              <a:rPr lang="en-US" sz="2000" dirty="0" err="1">
                <a:latin typeface="+mj-lt"/>
              </a:rPr>
              <a:t>cơ</a:t>
            </a:r>
            <a:r>
              <a:rPr lang="en-US" sz="2000" dirty="0">
                <a:latin typeface="+mj-lt"/>
              </a:rPr>
              <a:t> </a:t>
            </a:r>
            <a:r>
              <a:rPr lang="en-US" sz="2000" dirty="0" err="1">
                <a:latin typeface="+mj-lt"/>
              </a:rPr>
              <a:t>chế</a:t>
            </a:r>
            <a:r>
              <a:rPr lang="en-US" sz="2000" dirty="0">
                <a:latin typeface="+mj-lt"/>
              </a:rPr>
              <a:t>, </a:t>
            </a:r>
            <a:r>
              <a:rPr lang="en-US" sz="2000" dirty="0" err="1">
                <a:latin typeface="+mj-lt"/>
              </a:rPr>
              <a:t>nguyên</a:t>
            </a:r>
            <a:r>
              <a:rPr lang="en-US" sz="2000" dirty="0">
                <a:latin typeface="+mj-lt"/>
              </a:rPr>
              <a:t> </a:t>
            </a:r>
            <a:r>
              <a:rPr lang="en-US" sz="2000" dirty="0" err="1">
                <a:latin typeface="+mj-lt"/>
              </a:rPr>
              <a:t>tắc</a:t>
            </a:r>
            <a:r>
              <a:rPr lang="en-US" sz="2000" dirty="0">
                <a:latin typeface="+mj-lt"/>
              </a:rPr>
              <a:t> </a:t>
            </a:r>
            <a:r>
              <a:rPr lang="en-US" sz="2000" dirty="0" err="1">
                <a:latin typeface="+mj-lt"/>
              </a:rPr>
              <a:t>kiểm</a:t>
            </a:r>
            <a:r>
              <a:rPr lang="en-US" sz="2000" dirty="0">
                <a:latin typeface="+mj-lt"/>
              </a:rPr>
              <a:t> </a:t>
            </a:r>
            <a:r>
              <a:rPr lang="en-US" sz="2000" dirty="0" err="1">
                <a:latin typeface="+mj-lt"/>
              </a:rPr>
              <a:t>soát</a:t>
            </a:r>
            <a:r>
              <a:rPr lang="en-US" sz="2000" dirty="0">
                <a:latin typeface="+mj-lt"/>
              </a:rPr>
              <a:t> </a:t>
            </a:r>
            <a:r>
              <a:rPr lang="en-US" sz="2000" dirty="0" err="1">
                <a:latin typeface="+mj-lt"/>
              </a:rPr>
              <a:t>giá</a:t>
            </a:r>
            <a:r>
              <a:rPr lang="en-US" sz="2000" dirty="0">
                <a:latin typeface="+mj-lt"/>
              </a:rPr>
              <a:t> </a:t>
            </a:r>
            <a:r>
              <a:rPr lang="en-US" sz="2000" dirty="0" err="1">
                <a:latin typeface="+mj-lt"/>
              </a:rPr>
              <a:t>và</a:t>
            </a:r>
            <a:r>
              <a:rPr lang="en-US" sz="2000" dirty="0">
                <a:latin typeface="+mj-lt"/>
              </a:rPr>
              <a:t> </a:t>
            </a:r>
            <a:r>
              <a:rPr lang="en-US" sz="2000" dirty="0" err="1">
                <a:latin typeface="+mj-lt"/>
              </a:rPr>
              <a:t>phương</a:t>
            </a:r>
            <a:r>
              <a:rPr lang="en-US" sz="2000" dirty="0">
                <a:latin typeface="+mj-lt"/>
              </a:rPr>
              <a:t> </a:t>
            </a:r>
            <a:r>
              <a:rPr lang="en-US" sz="2000" dirty="0" err="1">
                <a:latin typeface="+mj-lt"/>
              </a:rPr>
              <a:t>pháp</a:t>
            </a:r>
            <a:r>
              <a:rPr lang="en-US" sz="2000" dirty="0">
                <a:latin typeface="+mj-lt"/>
              </a:rPr>
              <a:t> </a:t>
            </a:r>
            <a:r>
              <a:rPr lang="en-US" sz="2000" dirty="0" err="1">
                <a:latin typeface="+mj-lt"/>
              </a:rPr>
              <a:t>xác</a:t>
            </a:r>
            <a:r>
              <a:rPr lang="en-US" sz="2000" dirty="0">
                <a:latin typeface="+mj-lt"/>
              </a:rPr>
              <a:t> </a:t>
            </a:r>
            <a:r>
              <a:rPr lang="en-US" sz="2000" dirty="0" err="1">
                <a:latin typeface="+mj-lt"/>
              </a:rPr>
              <a:t>định</a:t>
            </a:r>
            <a:r>
              <a:rPr lang="en-US" sz="2000" dirty="0">
                <a:latin typeface="+mj-lt"/>
              </a:rPr>
              <a:t> </a:t>
            </a:r>
            <a:r>
              <a:rPr lang="en-US" sz="2000" dirty="0" err="1">
                <a:latin typeface="+mj-lt"/>
              </a:rPr>
              <a:t>giá</a:t>
            </a:r>
            <a:r>
              <a:rPr lang="en-US" sz="2000" dirty="0">
                <a:latin typeface="+mj-lt"/>
              </a:rPr>
              <a:t> </a:t>
            </a:r>
            <a:r>
              <a:rPr lang="en-US" sz="2000" dirty="0" err="1">
                <a:latin typeface="+mj-lt"/>
              </a:rPr>
              <a:t>thuê</a:t>
            </a:r>
            <a:r>
              <a:rPr lang="en-US" sz="2000" dirty="0">
                <a:latin typeface="+mj-lt"/>
              </a:rPr>
              <a:t> </a:t>
            </a:r>
            <a:r>
              <a:rPr lang="en-US" sz="2000" dirty="0" err="1" smtClean="0">
                <a:latin typeface="+mj-lt"/>
              </a:rPr>
              <a:t>tại</a:t>
            </a:r>
            <a:r>
              <a:rPr lang="en-US" sz="2000" dirty="0" smtClean="0">
                <a:latin typeface="+mj-lt"/>
              </a:rPr>
              <a:t> TTLT 210/2013/TTLT-BTC-BXD-BTTTT</a:t>
            </a:r>
            <a:r>
              <a:rPr lang="en-US" sz="2000" dirty="0">
                <a:latin typeface="+mj-lt"/>
              </a:rPr>
              <a:t>, </a:t>
            </a:r>
            <a:r>
              <a:rPr lang="en-US" sz="2000" dirty="0" err="1">
                <a:latin typeface="+mj-lt"/>
              </a:rPr>
              <a:t>không</a:t>
            </a:r>
            <a:r>
              <a:rPr lang="en-US" sz="2000" dirty="0">
                <a:latin typeface="+mj-lt"/>
              </a:rPr>
              <a:t> </a:t>
            </a:r>
            <a:r>
              <a:rPr lang="en-US" sz="2000" dirty="0" err="1">
                <a:latin typeface="+mj-lt"/>
              </a:rPr>
              <a:t>đăng</a:t>
            </a:r>
            <a:r>
              <a:rPr lang="en-US" sz="2000" dirty="0">
                <a:latin typeface="+mj-lt"/>
              </a:rPr>
              <a:t> </a:t>
            </a:r>
            <a:r>
              <a:rPr lang="en-US" sz="2000" dirty="0" err="1">
                <a:latin typeface="+mj-lt"/>
              </a:rPr>
              <a:t>ký</a:t>
            </a:r>
            <a:r>
              <a:rPr lang="en-US" sz="2000" dirty="0">
                <a:latin typeface="+mj-lt"/>
              </a:rPr>
              <a:t> </a:t>
            </a:r>
            <a:r>
              <a:rPr lang="en-US" sz="2000" dirty="0" err="1">
                <a:latin typeface="+mj-lt"/>
              </a:rPr>
              <a:t>giá</a:t>
            </a:r>
            <a:r>
              <a:rPr lang="en-US" sz="2000" dirty="0">
                <a:latin typeface="+mj-lt"/>
              </a:rPr>
              <a:t> </a:t>
            </a:r>
            <a:r>
              <a:rPr lang="en-US" sz="2000" dirty="0" err="1">
                <a:latin typeface="+mj-lt"/>
              </a:rPr>
              <a:t>thuê</a:t>
            </a:r>
            <a:r>
              <a:rPr lang="en-US" sz="2000" dirty="0">
                <a:latin typeface="+mj-lt"/>
              </a:rPr>
              <a:t> </a:t>
            </a:r>
            <a:r>
              <a:rPr lang="en-US" sz="2000" dirty="0" err="1">
                <a:latin typeface="+mj-lt"/>
              </a:rPr>
              <a:t>với</a:t>
            </a:r>
            <a:r>
              <a:rPr lang="en-US" sz="2000" dirty="0">
                <a:latin typeface="+mj-lt"/>
              </a:rPr>
              <a:t> </a:t>
            </a:r>
            <a:r>
              <a:rPr lang="en-US" sz="2000" dirty="0" err="1">
                <a:latin typeface="+mj-lt"/>
              </a:rPr>
              <a:t>cơ</a:t>
            </a:r>
            <a:r>
              <a:rPr lang="en-US" sz="2000" dirty="0">
                <a:latin typeface="+mj-lt"/>
              </a:rPr>
              <a:t> </a:t>
            </a:r>
            <a:r>
              <a:rPr lang="en-US" sz="2000" dirty="0" err="1">
                <a:latin typeface="+mj-lt"/>
              </a:rPr>
              <a:t>quan</a:t>
            </a:r>
            <a:r>
              <a:rPr lang="en-US" sz="2000" dirty="0">
                <a:latin typeface="+mj-lt"/>
              </a:rPr>
              <a:t> </a:t>
            </a:r>
            <a:r>
              <a:rPr lang="en-US" sz="2000" dirty="0" err="1">
                <a:latin typeface="+mj-lt"/>
              </a:rPr>
              <a:t>nhà</a:t>
            </a:r>
            <a:r>
              <a:rPr lang="en-US" sz="2000" dirty="0">
                <a:latin typeface="+mj-lt"/>
              </a:rPr>
              <a:t> </a:t>
            </a:r>
            <a:r>
              <a:rPr lang="en-US" sz="2000" dirty="0" err="1">
                <a:latin typeface="+mj-lt"/>
              </a:rPr>
              <a:t>nước</a:t>
            </a:r>
            <a:r>
              <a:rPr lang="en-US" sz="2000" dirty="0">
                <a:latin typeface="+mj-lt"/>
              </a:rPr>
              <a:t> </a:t>
            </a:r>
            <a:r>
              <a:rPr lang="en-US" sz="2000" dirty="0" err="1">
                <a:latin typeface="+mj-lt"/>
              </a:rPr>
              <a:t>có</a:t>
            </a:r>
            <a:r>
              <a:rPr lang="en-US" sz="2000" dirty="0">
                <a:latin typeface="+mj-lt"/>
              </a:rPr>
              <a:t> </a:t>
            </a:r>
            <a:r>
              <a:rPr lang="en-US" sz="2000" dirty="0" err="1">
                <a:latin typeface="+mj-lt"/>
              </a:rPr>
              <a:t>thẩm</a:t>
            </a:r>
            <a:r>
              <a:rPr lang="en-US" sz="2000" dirty="0">
                <a:latin typeface="+mj-lt"/>
              </a:rPr>
              <a:t> </a:t>
            </a:r>
            <a:r>
              <a:rPr lang="en-US" sz="2000" dirty="0" err="1">
                <a:latin typeface="+mj-lt"/>
              </a:rPr>
              <a:t>quyền</a:t>
            </a:r>
            <a:r>
              <a:rPr lang="en-US" sz="2000" dirty="0">
                <a:latin typeface="+mj-lt"/>
              </a:rPr>
              <a:t>. </a:t>
            </a:r>
            <a:r>
              <a:rPr lang="en-US" sz="2000" dirty="0" err="1">
                <a:latin typeface="+mj-lt"/>
              </a:rPr>
              <a:t>Thương</a:t>
            </a:r>
            <a:r>
              <a:rPr lang="en-US" sz="2000" dirty="0">
                <a:latin typeface="+mj-lt"/>
              </a:rPr>
              <a:t> </a:t>
            </a:r>
            <a:r>
              <a:rPr lang="en-US" sz="2000" dirty="0" err="1">
                <a:latin typeface="+mj-lt"/>
              </a:rPr>
              <a:t>lượng</a:t>
            </a:r>
            <a:r>
              <a:rPr lang="en-US" sz="2000" dirty="0">
                <a:latin typeface="+mj-lt"/>
              </a:rPr>
              <a:t> chi </a:t>
            </a:r>
            <a:r>
              <a:rPr lang="en-US" sz="2000" dirty="0" err="1">
                <a:latin typeface="+mj-lt"/>
              </a:rPr>
              <a:t>phí</a:t>
            </a:r>
            <a:r>
              <a:rPr lang="en-US" sz="2000" dirty="0">
                <a:latin typeface="+mj-lt"/>
              </a:rPr>
              <a:t> </a:t>
            </a:r>
            <a:r>
              <a:rPr lang="en-US" sz="2000" dirty="0" err="1">
                <a:latin typeface="+mj-lt"/>
              </a:rPr>
              <a:t>cho</a:t>
            </a:r>
            <a:r>
              <a:rPr lang="en-US" sz="2000" dirty="0">
                <a:latin typeface="+mj-lt"/>
              </a:rPr>
              <a:t> </a:t>
            </a:r>
            <a:r>
              <a:rPr lang="en-US" sz="2000" dirty="0" err="1">
                <a:latin typeface="+mj-lt"/>
              </a:rPr>
              <a:t>thuê</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theo</a:t>
            </a:r>
            <a:r>
              <a:rPr lang="en-US" sz="2000" dirty="0">
                <a:latin typeface="+mj-lt"/>
              </a:rPr>
              <a:t> </a:t>
            </a:r>
            <a:r>
              <a:rPr lang="en-US" sz="2000" dirty="0" err="1">
                <a:latin typeface="+mj-lt"/>
              </a:rPr>
              <a:t>tỉ</a:t>
            </a:r>
            <a:r>
              <a:rPr lang="en-US" sz="2000" dirty="0">
                <a:latin typeface="+mj-lt"/>
              </a:rPr>
              <a:t> </a:t>
            </a:r>
            <a:r>
              <a:rPr lang="en-US" sz="2000" dirty="0" err="1">
                <a:latin typeface="+mj-lt"/>
              </a:rPr>
              <a:t>lệ</a:t>
            </a:r>
            <a:r>
              <a:rPr lang="en-US" sz="2000" dirty="0">
                <a:latin typeface="+mj-lt"/>
              </a:rPr>
              <a:t> </a:t>
            </a:r>
            <a:r>
              <a:rPr lang="en-US" sz="2000" dirty="0" err="1">
                <a:latin typeface="+mj-lt"/>
              </a:rPr>
              <a:t>phân</a:t>
            </a:r>
            <a:r>
              <a:rPr lang="en-US" sz="2000" dirty="0">
                <a:latin typeface="+mj-lt"/>
              </a:rPr>
              <a:t> chia </a:t>
            </a:r>
            <a:r>
              <a:rPr lang="en-US" sz="2000" dirty="0" err="1">
                <a:latin typeface="+mj-lt"/>
              </a:rPr>
              <a:t>doanh</a:t>
            </a:r>
            <a:r>
              <a:rPr lang="en-US" sz="2000" dirty="0">
                <a:latin typeface="+mj-lt"/>
              </a:rPr>
              <a:t> </a:t>
            </a:r>
            <a:r>
              <a:rPr lang="en-US" sz="2000" dirty="0" err="1">
                <a:latin typeface="+mj-lt"/>
              </a:rPr>
              <a:t>thu</a:t>
            </a:r>
            <a:r>
              <a:rPr lang="en-US" sz="2000" dirty="0">
                <a:latin typeface="+mj-lt"/>
              </a:rPr>
              <a:t> </a:t>
            </a:r>
            <a:r>
              <a:rPr lang="en-US" sz="2000" dirty="0" err="1">
                <a:latin typeface="+mj-lt"/>
              </a:rPr>
              <a:t>với</a:t>
            </a:r>
            <a:r>
              <a:rPr lang="en-US" sz="2000" dirty="0">
                <a:latin typeface="+mj-lt"/>
              </a:rPr>
              <a:t> </a:t>
            </a:r>
            <a:r>
              <a:rPr lang="en-US" sz="2000" dirty="0" err="1">
                <a:latin typeface="+mj-lt"/>
              </a:rPr>
              <a:t>nhà</a:t>
            </a:r>
            <a:r>
              <a:rPr lang="en-US" sz="2000" dirty="0">
                <a:latin typeface="+mj-lt"/>
              </a:rPr>
              <a:t> </a:t>
            </a:r>
            <a:r>
              <a:rPr lang="en-US" sz="2000" dirty="0" err="1">
                <a:latin typeface="+mj-lt"/>
              </a:rPr>
              <a:t>mạng</a:t>
            </a:r>
            <a:r>
              <a:rPr lang="en-US" sz="2000" dirty="0">
                <a:latin typeface="+mj-lt"/>
              </a:rPr>
              <a:t>, </a:t>
            </a:r>
            <a:r>
              <a:rPr lang="en-US" sz="2000" dirty="0" err="1">
                <a:latin typeface="+mj-lt"/>
              </a:rPr>
              <a:t>tỉ</a:t>
            </a:r>
            <a:r>
              <a:rPr lang="en-US" sz="2000" dirty="0">
                <a:latin typeface="+mj-lt"/>
              </a:rPr>
              <a:t> </a:t>
            </a:r>
            <a:r>
              <a:rPr lang="en-US" sz="2000" dirty="0" err="1">
                <a:latin typeface="+mj-lt"/>
              </a:rPr>
              <a:t>lệ</a:t>
            </a:r>
            <a:r>
              <a:rPr lang="en-US" sz="2000" dirty="0">
                <a:latin typeface="+mj-lt"/>
              </a:rPr>
              <a:t> </a:t>
            </a:r>
            <a:r>
              <a:rPr lang="en-US" sz="2000" dirty="0" err="1">
                <a:latin typeface="+mj-lt"/>
              </a:rPr>
              <a:t>phân</a:t>
            </a:r>
            <a:r>
              <a:rPr lang="en-US" sz="2000" dirty="0">
                <a:latin typeface="+mj-lt"/>
              </a:rPr>
              <a:t> chia </a:t>
            </a:r>
            <a:r>
              <a:rPr lang="en-US" sz="2000" dirty="0" err="1">
                <a:latin typeface="+mj-lt"/>
              </a:rPr>
              <a:t>này</a:t>
            </a:r>
            <a:r>
              <a:rPr lang="en-US" sz="2000" dirty="0">
                <a:latin typeface="+mj-lt"/>
              </a:rPr>
              <a:t> </a:t>
            </a:r>
            <a:r>
              <a:rPr lang="en-US" sz="2000" dirty="0" err="1">
                <a:latin typeface="+mj-lt"/>
              </a:rPr>
              <a:t>thường</a:t>
            </a:r>
            <a:r>
              <a:rPr lang="en-US" sz="2000" dirty="0">
                <a:latin typeface="+mj-lt"/>
              </a:rPr>
              <a:t> </a:t>
            </a:r>
            <a:r>
              <a:rPr lang="en-US" sz="2000" dirty="0" err="1">
                <a:latin typeface="+mj-lt"/>
              </a:rPr>
              <a:t>cao</a:t>
            </a:r>
            <a:r>
              <a:rPr lang="en-US" sz="2000" dirty="0">
                <a:latin typeface="+mj-lt"/>
              </a:rPr>
              <a:t>, </a:t>
            </a:r>
            <a:r>
              <a:rPr lang="en-US" sz="2000" dirty="0" err="1">
                <a:latin typeface="+mj-lt"/>
              </a:rPr>
              <a:t>ảnh</a:t>
            </a:r>
            <a:r>
              <a:rPr lang="en-US" sz="2000" dirty="0">
                <a:latin typeface="+mj-lt"/>
              </a:rPr>
              <a:t> </a:t>
            </a:r>
            <a:r>
              <a:rPr lang="en-US" sz="2000" dirty="0" err="1">
                <a:latin typeface="+mj-lt"/>
              </a:rPr>
              <a:t>hưởng</a:t>
            </a:r>
            <a:r>
              <a:rPr lang="en-US" sz="2000" dirty="0">
                <a:latin typeface="+mj-lt"/>
              </a:rPr>
              <a:t> </a:t>
            </a:r>
            <a:r>
              <a:rPr lang="en-US" sz="2000" dirty="0" err="1">
                <a:latin typeface="+mj-lt"/>
              </a:rPr>
              <a:t>đến</a:t>
            </a:r>
            <a:r>
              <a:rPr lang="en-US" sz="2000" dirty="0">
                <a:latin typeface="+mj-lt"/>
              </a:rPr>
              <a:t> </a:t>
            </a:r>
            <a:r>
              <a:rPr lang="en-US" sz="2000" dirty="0" err="1">
                <a:latin typeface="+mj-lt"/>
              </a:rPr>
              <a:t>giá</a:t>
            </a:r>
            <a:r>
              <a:rPr lang="en-US" sz="2000" dirty="0">
                <a:latin typeface="+mj-lt"/>
              </a:rPr>
              <a:t> </a:t>
            </a:r>
            <a:r>
              <a:rPr lang="en-US" sz="2000" dirty="0" err="1">
                <a:latin typeface="+mj-lt"/>
              </a:rPr>
              <a:t>dịch</a:t>
            </a:r>
            <a:r>
              <a:rPr lang="en-US" sz="2000" dirty="0">
                <a:latin typeface="+mj-lt"/>
              </a:rPr>
              <a:t> </a:t>
            </a:r>
            <a:r>
              <a:rPr lang="en-US" sz="2000" dirty="0" err="1">
                <a:latin typeface="+mj-lt"/>
              </a:rPr>
              <a:t>vụ</a:t>
            </a:r>
            <a:r>
              <a:rPr lang="en-US" sz="2000" dirty="0">
                <a:latin typeface="+mj-lt"/>
              </a:rPr>
              <a:t> </a:t>
            </a:r>
            <a:r>
              <a:rPr lang="en-US" sz="2000" dirty="0" err="1">
                <a:latin typeface="+mj-lt"/>
              </a:rPr>
              <a:t>cho</a:t>
            </a:r>
            <a:r>
              <a:rPr lang="en-US" sz="2000" dirty="0">
                <a:latin typeface="+mj-lt"/>
              </a:rPr>
              <a:t> </a:t>
            </a:r>
            <a:r>
              <a:rPr lang="en-US" sz="2000" dirty="0" err="1">
                <a:latin typeface="+mj-lt"/>
              </a:rPr>
              <a:t>người</a:t>
            </a:r>
            <a:r>
              <a:rPr lang="en-US" sz="2000" dirty="0">
                <a:latin typeface="+mj-lt"/>
              </a:rPr>
              <a:t> </a:t>
            </a:r>
            <a:r>
              <a:rPr lang="en-US" sz="2000" dirty="0" err="1">
                <a:latin typeface="+mj-lt"/>
              </a:rPr>
              <a:t>dùng</a:t>
            </a:r>
            <a:r>
              <a:rPr lang="en-US" sz="2000" dirty="0">
                <a:latin typeface="+mj-lt"/>
              </a:rPr>
              <a:t>, </a:t>
            </a:r>
            <a:r>
              <a:rPr lang="en-US" sz="2000" dirty="0" err="1">
                <a:latin typeface="+mj-lt"/>
              </a:rPr>
              <a:t>lợi</a:t>
            </a:r>
            <a:r>
              <a:rPr lang="en-US" sz="2000" dirty="0">
                <a:latin typeface="+mj-lt"/>
              </a:rPr>
              <a:t> </a:t>
            </a:r>
            <a:r>
              <a:rPr lang="en-US" sz="2000" dirty="0" err="1">
                <a:latin typeface="+mj-lt"/>
              </a:rPr>
              <a:t>nhuận</a:t>
            </a:r>
            <a:r>
              <a:rPr lang="en-US" sz="2000" dirty="0">
                <a:latin typeface="+mj-lt"/>
              </a:rPr>
              <a:t> </a:t>
            </a:r>
            <a:r>
              <a:rPr lang="en-US" sz="2000" dirty="0" err="1">
                <a:latin typeface="+mj-lt"/>
              </a:rPr>
              <a:t>của</a:t>
            </a:r>
            <a:r>
              <a:rPr lang="en-US" sz="2000" dirty="0">
                <a:latin typeface="+mj-lt"/>
              </a:rPr>
              <a:t> </a:t>
            </a:r>
            <a:r>
              <a:rPr lang="en-US" sz="2000" dirty="0" smtClean="0">
                <a:latin typeface="+mj-lt"/>
              </a:rPr>
              <a:t>DNVT</a:t>
            </a:r>
            <a:endParaRPr lang="en-US" sz="2000" dirty="0">
              <a:latin typeface="+mj-lt"/>
            </a:endParaRPr>
          </a:p>
          <a:p>
            <a:pPr marL="285750" lvl="0" indent="-285750" algn="just">
              <a:buFont typeface="Arial" pitchFamily="34" charset="0"/>
              <a:buChar char="•"/>
            </a:pP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mạng</a:t>
            </a:r>
            <a:r>
              <a:rPr lang="en-US" sz="2000" dirty="0">
                <a:latin typeface="+mj-lt"/>
              </a:rPr>
              <a:t> </a:t>
            </a:r>
            <a:r>
              <a:rPr lang="en-US" sz="2000" dirty="0" err="1">
                <a:latin typeface="+mj-lt"/>
              </a:rPr>
              <a:t>được</a:t>
            </a:r>
            <a:r>
              <a:rPr lang="en-US" sz="2000" dirty="0">
                <a:latin typeface="+mj-lt"/>
              </a:rPr>
              <a:t> </a:t>
            </a:r>
            <a:r>
              <a:rPr lang="en-US" sz="2000" dirty="0" err="1">
                <a:latin typeface="+mj-lt"/>
              </a:rPr>
              <a:t>đầu</a:t>
            </a:r>
            <a:r>
              <a:rPr lang="en-US" sz="2000" dirty="0">
                <a:latin typeface="+mj-lt"/>
              </a:rPr>
              <a:t> </a:t>
            </a:r>
            <a:r>
              <a:rPr lang="en-US" sz="2000" dirty="0" err="1">
                <a:latin typeface="+mj-lt"/>
              </a:rPr>
              <a:t>tư</a:t>
            </a:r>
            <a:r>
              <a:rPr lang="en-US" sz="2000" dirty="0">
                <a:latin typeface="+mj-lt"/>
              </a:rPr>
              <a:t> </a:t>
            </a:r>
            <a:r>
              <a:rPr lang="en-US" sz="2000" dirty="0" err="1">
                <a:latin typeface="+mj-lt"/>
              </a:rPr>
              <a:t>chất</a:t>
            </a:r>
            <a:r>
              <a:rPr lang="en-US" sz="2000" dirty="0">
                <a:latin typeface="+mj-lt"/>
              </a:rPr>
              <a:t> </a:t>
            </a:r>
            <a:r>
              <a:rPr lang="en-US" sz="2000" dirty="0" err="1">
                <a:latin typeface="+mj-lt"/>
              </a:rPr>
              <a:t>lượng</a:t>
            </a:r>
            <a:r>
              <a:rPr lang="en-US" sz="2000" dirty="0">
                <a:latin typeface="+mj-lt"/>
              </a:rPr>
              <a:t> </a:t>
            </a:r>
            <a:r>
              <a:rPr lang="en-US" sz="2000" dirty="0" err="1">
                <a:latin typeface="+mj-lt"/>
              </a:rPr>
              <a:t>thấp</a:t>
            </a:r>
            <a:r>
              <a:rPr lang="en-US" sz="2000" dirty="0">
                <a:latin typeface="+mj-lt"/>
              </a:rPr>
              <a:t>, </a:t>
            </a:r>
            <a:r>
              <a:rPr lang="en-US" sz="2000" dirty="0" err="1">
                <a:latin typeface="+mj-lt"/>
              </a:rPr>
              <a:t>không</a:t>
            </a:r>
            <a:r>
              <a:rPr lang="en-US" sz="2000" dirty="0">
                <a:latin typeface="+mj-lt"/>
              </a:rPr>
              <a:t> </a:t>
            </a:r>
            <a:r>
              <a:rPr lang="en-US" sz="2000" dirty="0" err="1">
                <a:latin typeface="+mj-lt"/>
              </a:rPr>
              <a:t>được</a:t>
            </a:r>
            <a:r>
              <a:rPr lang="en-US" sz="2000" dirty="0">
                <a:latin typeface="+mj-lt"/>
              </a:rPr>
              <a:t> </a:t>
            </a:r>
            <a:r>
              <a:rPr lang="en-US" sz="2000" dirty="0" err="1">
                <a:latin typeface="+mj-lt"/>
              </a:rPr>
              <a:t>bảo</a:t>
            </a:r>
            <a:r>
              <a:rPr lang="en-US" sz="2000" dirty="0">
                <a:latin typeface="+mj-lt"/>
              </a:rPr>
              <a:t> </a:t>
            </a:r>
            <a:r>
              <a:rPr lang="en-US" sz="2000" dirty="0" err="1">
                <a:latin typeface="+mj-lt"/>
              </a:rPr>
              <a:t>trì</a:t>
            </a:r>
            <a:r>
              <a:rPr lang="en-US" sz="2000" dirty="0">
                <a:latin typeface="+mj-lt"/>
              </a:rPr>
              <a:t>, </a:t>
            </a:r>
            <a:r>
              <a:rPr lang="en-US" sz="2000" dirty="0" err="1">
                <a:latin typeface="+mj-lt"/>
              </a:rPr>
              <a:t>bảo</a:t>
            </a:r>
            <a:r>
              <a:rPr lang="en-US" sz="2000" dirty="0">
                <a:latin typeface="+mj-lt"/>
              </a:rPr>
              <a:t> </a:t>
            </a:r>
            <a:r>
              <a:rPr lang="en-US" sz="2000" dirty="0" err="1">
                <a:latin typeface="+mj-lt"/>
              </a:rPr>
              <a:t>dưỡng</a:t>
            </a:r>
            <a:r>
              <a:rPr lang="en-US" sz="2000" dirty="0">
                <a:latin typeface="+mj-lt"/>
              </a:rPr>
              <a:t>; </a:t>
            </a:r>
            <a:r>
              <a:rPr lang="en-US" sz="2000" dirty="0" err="1">
                <a:latin typeface="+mj-lt"/>
              </a:rPr>
              <a:t>không</a:t>
            </a:r>
            <a:r>
              <a:rPr lang="en-US" sz="2000" dirty="0">
                <a:latin typeface="+mj-lt"/>
              </a:rPr>
              <a:t> </a:t>
            </a:r>
            <a:r>
              <a:rPr lang="en-US" sz="2000" dirty="0" err="1">
                <a:latin typeface="+mj-lt"/>
              </a:rPr>
              <a:t>theo</a:t>
            </a:r>
            <a:r>
              <a:rPr lang="en-US" sz="2000" dirty="0">
                <a:latin typeface="+mj-lt"/>
              </a:rPr>
              <a:t> </a:t>
            </a:r>
            <a:r>
              <a:rPr lang="en-US" sz="2000" dirty="0" err="1">
                <a:latin typeface="+mj-lt"/>
              </a:rPr>
              <a:t>đúng</a:t>
            </a:r>
            <a:r>
              <a:rPr lang="en-US" sz="2000" dirty="0">
                <a:latin typeface="+mj-lt"/>
              </a:rPr>
              <a:t> </a:t>
            </a:r>
            <a:r>
              <a:rPr lang="en-US" sz="2000" dirty="0" err="1">
                <a:latin typeface="+mj-lt"/>
              </a:rPr>
              <a:t>tiêu</a:t>
            </a:r>
            <a:r>
              <a:rPr lang="en-US" sz="2000" dirty="0">
                <a:latin typeface="+mj-lt"/>
              </a:rPr>
              <a:t> </a:t>
            </a:r>
            <a:r>
              <a:rPr lang="en-US" sz="2000" dirty="0" err="1">
                <a:latin typeface="+mj-lt"/>
              </a:rPr>
              <a:t>chuẩn</a:t>
            </a:r>
            <a:r>
              <a:rPr lang="en-US" sz="2000" dirty="0">
                <a:latin typeface="+mj-lt"/>
              </a:rPr>
              <a:t>, </a:t>
            </a:r>
            <a:r>
              <a:rPr lang="en-US" sz="2000" dirty="0" err="1">
                <a:latin typeface="+mj-lt"/>
              </a:rPr>
              <a:t>quy</a:t>
            </a:r>
            <a:r>
              <a:rPr lang="en-US" sz="2000" dirty="0">
                <a:latin typeface="+mj-lt"/>
              </a:rPr>
              <a:t> </a:t>
            </a:r>
            <a:r>
              <a:rPr lang="en-US" sz="2000" dirty="0" err="1">
                <a:latin typeface="+mj-lt"/>
              </a:rPr>
              <a:t>chuẩn</a:t>
            </a:r>
            <a:r>
              <a:rPr lang="en-US" sz="2000" dirty="0">
                <a:latin typeface="+mj-lt"/>
              </a:rPr>
              <a:t> </a:t>
            </a:r>
            <a:r>
              <a:rPr lang="en-US" sz="2000" dirty="0" err="1">
                <a:latin typeface="+mj-lt"/>
              </a:rPr>
              <a:t>kỹ</a:t>
            </a:r>
            <a:r>
              <a:rPr lang="en-US" sz="2000" dirty="0">
                <a:latin typeface="+mj-lt"/>
              </a:rPr>
              <a:t> </a:t>
            </a:r>
            <a:r>
              <a:rPr lang="en-US" sz="2000" dirty="0" err="1">
                <a:latin typeface="+mj-lt"/>
              </a:rPr>
              <a:t>thuật</a:t>
            </a:r>
            <a:r>
              <a:rPr lang="en-US" sz="2000" dirty="0">
                <a:latin typeface="+mj-lt"/>
              </a:rPr>
              <a:t> </a:t>
            </a:r>
            <a:r>
              <a:rPr lang="en-US" sz="2000" dirty="0" err="1">
                <a:latin typeface="+mj-lt"/>
              </a:rPr>
              <a:t>nên</a:t>
            </a:r>
            <a:r>
              <a:rPr lang="en-US" sz="2000" dirty="0">
                <a:latin typeface="+mj-lt"/>
              </a:rPr>
              <a:t> </a:t>
            </a:r>
            <a:r>
              <a:rPr lang="en-US" sz="2000" dirty="0" err="1">
                <a:latin typeface="+mj-lt"/>
              </a:rPr>
              <a:t>sau</a:t>
            </a:r>
            <a:r>
              <a:rPr lang="en-US" sz="2000" dirty="0">
                <a:latin typeface="+mj-lt"/>
              </a:rPr>
              <a:t> </a:t>
            </a:r>
            <a:r>
              <a:rPr lang="en-US" sz="2000" dirty="0" err="1">
                <a:latin typeface="+mj-lt"/>
              </a:rPr>
              <a:t>khi</a:t>
            </a:r>
            <a:r>
              <a:rPr lang="en-US" sz="2000" dirty="0">
                <a:latin typeface="+mj-lt"/>
              </a:rPr>
              <a:t> </a:t>
            </a:r>
            <a:r>
              <a:rPr lang="en-US" sz="2000" dirty="0" err="1">
                <a:latin typeface="+mj-lt"/>
              </a:rPr>
              <a:t>triển</a:t>
            </a:r>
            <a:r>
              <a:rPr lang="en-US" sz="2000" dirty="0">
                <a:latin typeface="+mj-lt"/>
              </a:rPr>
              <a:t> </a:t>
            </a:r>
            <a:r>
              <a:rPr lang="en-US" sz="2000" dirty="0" err="1">
                <a:latin typeface="+mj-lt"/>
              </a:rPr>
              <a:t>khai</a:t>
            </a:r>
            <a:r>
              <a:rPr lang="en-US" sz="2000" dirty="0">
                <a:latin typeface="+mj-lt"/>
              </a:rPr>
              <a:t> </a:t>
            </a:r>
            <a:r>
              <a:rPr lang="en-US" sz="2000" dirty="0" err="1">
                <a:latin typeface="+mj-lt"/>
              </a:rPr>
              <a:t>thường</a:t>
            </a:r>
            <a:r>
              <a:rPr lang="en-US" sz="2000" dirty="0">
                <a:latin typeface="+mj-lt"/>
              </a:rPr>
              <a:t> </a:t>
            </a:r>
            <a:r>
              <a:rPr lang="en-US" sz="2000" dirty="0" err="1">
                <a:latin typeface="+mj-lt"/>
              </a:rPr>
              <a:t>bị</a:t>
            </a:r>
            <a:r>
              <a:rPr lang="en-US" sz="2000" dirty="0">
                <a:latin typeface="+mj-lt"/>
              </a:rPr>
              <a:t> </a:t>
            </a:r>
            <a:r>
              <a:rPr lang="en-US" sz="2000" dirty="0" err="1">
                <a:latin typeface="+mj-lt"/>
              </a:rPr>
              <a:t>lỗi</a:t>
            </a:r>
            <a:r>
              <a:rPr lang="en-US" sz="2000" dirty="0">
                <a:latin typeface="+mj-lt"/>
              </a:rPr>
              <a:t>, </a:t>
            </a:r>
            <a:r>
              <a:rPr lang="en-US" sz="2000" dirty="0" err="1">
                <a:latin typeface="+mj-lt"/>
              </a:rPr>
              <a:t>khó</a:t>
            </a:r>
            <a:r>
              <a:rPr lang="en-US" sz="2000" dirty="0">
                <a:latin typeface="+mj-lt"/>
              </a:rPr>
              <a:t> </a:t>
            </a:r>
            <a:r>
              <a:rPr lang="en-US" sz="2000" dirty="0" err="1">
                <a:latin typeface="+mj-lt"/>
              </a:rPr>
              <a:t>sử</a:t>
            </a:r>
            <a:r>
              <a:rPr lang="en-US" sz="2000" dirty="0">
                <a:latin typeface="+mj-lt"/>
              </a:rPr>
              <a:t> </a:t>
            </a:r>
            <a:r>
              <a:rPr lang="en-US" sz="2000" dirty="0" err="1">
                <a:latin typeface="+mj-lt"/>
              </a:rPr>
              <a:t>dụng</a:t>
            </a:r>
            <a:r>
              <a:rPr lang="en-US" sz="2000" dirty="0">
                <a:latin typeface="+mj-lt"/>
              </a:rPr>
              <a:t>; </a:t>
            </a:r>
            <a:r>
              <a:rPr lang="nl-NL" sz="2000" dirty="0">
                <a:latin typeface="+mj-lt"/>
              </a:rPr>
              <a:t>chủ đầu tư hoặc đơn vị triển khai không phối hợp nhà mạng sửa chữa, lắp đặt hệ thống ... gây ảnh hưởng đến </a:t>
            </a:r>
            <a:r>
              <a:rPr lang="nl-NL" sz="2000" dirty="0" smtClean="0">
                <a:latin typeface="+mj-lt"/>
              </a:rPr>
              <a:t>CL DVVT.</a:t>
            </a:r>
            <a:endParaRPr lang="en-US" sz="2000" dirty="0">
              <a:latin typeface="+mj-lt"/>
            </a:endParaRPr>
          </a:p>
        </p:txBody>
      </p:sp>
    </p:spTree>
    <p:extLst>
      <p:ext uri="{BB962C8B-B14F-4D97-AF65-F5344CB8AC3E}">
        <p14:creationId xmlns:p14="http://schemas.microsoft.com/office/powerpoint/2010/main" val="1158808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2</a:t>
            </a:fld>
            <a:endParaRPr lang="en-US"/>
          </a:p>
        </p:txBody>
      </p:sp>
      <p:sp>
        <p:nvSpPr>
          <p:cNvPr id="3" name="Title 2"/>
          <p:cNvSpPr>
            <a:spLocks noGrp="1"/>
          </p:cNvSpPr>
          <p:nvPr>
            <p:ph type="title"/>
          </p:nvPr>
        </p:nvSpPr>
        <p:spPr>
          <a:xfrm>
            <a:off x="457200" y="228600"/>
            <a:ext cx="8382000" cy="609600"/>
          </a:xfrm>
        </p:spPr>
        <p:txBody>
          <a:bodyPr/>
          <a:lstStyle/>
          <a:p>
            <a:pPr algn="ctr"/>
            <a:r>
              <a:rPr lang="en-US" altLang="en-US" sz="2800">
                <a:latin typeface="+mn-lt"/>
                <a:ea typeface="+mn-ea"/>
                <a:cs typeface="Times New Roman" pitchFamily="18" charset="0"/>
              </a:rPr>
              <a:t>NỘI DUNG CHÍNH</a:t>
            </a:r>
            <a:endParaRPr lang="en-US" sz="2800">
              <a:latin typeface="+mn-lt"/>
              <a:ea typeface="+mn-ea"/>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8447183"/>
              </p:ext>
            </p:extLst>
          </p:nvPr>
        </p:nvGraphicFramePr>
        <p:xfrm>
          <a:off x="381000" y="1600200"/>
          <a:ext cx="8610600" cy="3566160"/>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1" kern="1200" dirty="0" smtClean="0">
                          <a:solidFill>
                            <a:schemeClr val="tx1"/>
                          </a:solidFill>
                          <a:latin typeface="+mn-lt"/>
                          <a:ea typeface="+mn-ea"/>
                          <a:cs typeface="Times New Roman" pitchFamily="18" charset="0"/>
                        </a:rPr>
                        <a:t>1.Tình</a:t>
                      </a:r>
                      <a:r>
                        <a:rPr lang="en-US" altLang="en-US" sz="2200" b="1" kern="1200" baseline="0" dirty="0" smtClean="0">
                          <a:solidFill>
                            <a:schemeClr val="tx1"/>
                          </a:solidFill>
                          <a:latin typeface="+mn-lt"/>
                          <a:ea typeface="+mn-ea"/>
                          <a:cs typeface="Times New Roman" pitchFamily="18" charset="0"/>
                        </a:rPr>
                        <a:t> </a:t>
                      </a:r>
                      <a:r>
                        <a:rPr lang="en-US" altLang="en-US" sz="2200" b="1" kern="1200" baseline="0" dirty="0" err="1" smtClean="0">
                          <a:solidFill>
                            <a:schemeClr val="tx1"/>
                          </a:solidFill>
                          <a:latin typeface="+mn-lt"/>
                          <a:ea typeface="+mn-ea"/>
                          <a:cs typeface="Times New Roman" pitchFamily="18" charset="0"/>
                        </a:rPr>
                        <a:t>hình</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xây</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dựng</a:t>
                      </a:r>
                      <a:r>
                        <a:rPr lang="en-US" altLang="en-US" sz="2200" b="1" kern="1200" dirty="0" smtClean="0">
                          <a:solidFill>
                            <a:schemeClr val="tx1"/>
                          </a:solidFill>
                          <a:latin typeface="+mn-lt"/>
                          <a:ea typeface="+mn-ea"/>
                          <a:cs typeface="Times New Roman" pitchFamily="18" charset="0"/>
                        </a:rPr>
                        <a:t> QH HTKTVT </a:t>
                      </a:r>
                      <a:r>
                        <a:rPr lang="en-US" altLang="en-US" sz="2200" b="1" kern="1200" dirty="0" err="1" smtClean="0">
                          <a:solidFill>
                            <a:schemeClr val="tx1"/>
                          </a:solidFill>
                          <a:latin typeface="+mn-lt"/>
                          <a:ea typeface="+mn-ea"/>
                          <a:cs typeface="Times New Roman" pitchFamily="18" charset="0"/>
                        </a:rPr>
                        <a:t>thụ</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động</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tại</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các</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địa</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phương</a:t>
                      </a:r>
                      <a:endParaRPr lang="en-US" sz="2200" b="1"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2. </a:t>
                      </a:r>
                      <a:r>
                        <a:rPr lang="en-US" altLang="en-US" sz="2200" b="0" kern="1200" dirty="0" err="1" smtClean="0">
                          <a:solidFill>
                            <a:schemeClr val="tx1"/>
                          </a:solidFill>
                          <a:latin typeface="+mn-lt"/>
                          <a:ea typeface="+mn-ea"/>
                          <a:cs typeface="Times New Roman" pitchFamily="18" charset="0"/>
                        </a:rPr>
                        <a:t>Quy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về</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cấp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phép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HTVTTĐ</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405770">
                <a:tc>
                  <a:txBody>
                    <a:bodyPr/>
                    <a:lstStyle/>
                    <a:p>
                      <a:pPr marL="0" indent="566738">
                        <a:lnSpc>
                          <a:spcPct val="150000"/>
                        </a:lnSpc>
                        <a:spcBef>
                          <a:spcPts val="300"/>
                        </a:spcBef>
                        <a:spcAft>
                          <a:spcPts val="300"/>
                        </a:spcAft>
                      </a:pPr>
                      <a:r>
                        <a:rPr lang="en-US" altLang="en-US" sz="2200" b="0" kern="1200" dirty="0" smtClean="0">
                          <a:solidFill>
                            <a:schemeClr val="tx1"/>
                          </a:solidFill>
                          <a:latin typeface="+mn-lt"/>
                          <a:ea typeface="+mn-ea"/>
                          <a:cs typeface="Times New Roman" pitchFamily="18" charset="0"/>
                        </a:rPr>
                        <a:t>3. </a:t>
                      </a:r>
                      <a:r>
                        <a:rPr lang="en-US" altLang="en-US" sz="2200" b="0" kern="1200" dirty="0" err="1" smtClean="0">
                          <a:solidFill>
                            <a:schemeClr val="tx1"/>
                          </a:solidFill>
                          <a:latin typeface="+mn-lt"/>
                          <a:ea typeface="+mn-ea"/>
                          <a:cs typeface="Times New Roman" pitchFamily="18" charset="0"/>
                        </a:rPr>
                        <a:t>Vướng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mắc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trong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lắp</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đặt</a:t>
                      </a:r>
                      <a:r>
                        <a:rPr lang="en-US" altLang="en-US" sz="2200" b="0" kern="1200" baseline="0" dirty="0" smtClean="0">
                          <a:solidFill>
                            <a:schemeClr val="tx1"/>
                          </a:solidFill>
                          <a:latin typeface="+mn-lt"/>
                          <a:ea typeface="+mn-ea"/>
                          <a:cs typeface="Times New Roman" pitchFamily="18" charset="0"/>
                        </a:rPr>
                        <a:t> BTS </a:t>
                      </a:r>
                      <a:r>
                        <a:rPr lang="en-US" altLang="en-US" sz="2200" b="0" kern="1200" baseline="0" dirty="0" err="1" smtClean="0">
                          <a:solidFill>
                            <a:schemeClr val="tx1"/>
                          </a:solidFill>
                          <a:latin typeface="+mn-lt"/>
                          <a:ea typeface="+mn-ea"/>
                          <a:cs typeface="Times New Roman" pitchFamily="18" charset="0"/>
                        </a:rPr>
                        <a:t>trên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tài</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sản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công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2"/>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4. </a:t>
                      </a:r>
                      <a:r>
                        <a:rPr lang="en-US" altLang="en-US" sz="2200" b="0" kern="1200" dirty="0" err="1" smtClean="0">
                          <a:solidFill>
                            <a:schemeClr val="tx1"/>
                          </a:solidFill>
                          <a:latin typeface="+mn-lt"/>
                          <a:ea typeface="+mn-ea"/>
                          <a:cs typeface="Times New Roman" pitchFamily="18" charset="0"/>
                        </a:rPr>
                        <a:t>Chỉ</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thị</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số</a:t>
                      </a:r>
                      <a:r>
                        <a:rPr lang="en-US" altLang="en-US" sz="2200" b="0" kern="1200" dirty="0" smtClean="0">
                          <a:solidFill>
                            <a:schemeClr val="tx1"/>
                          </a:solidFill>
                          <a:latin typeface="+mn-lt"/>
                          <a:ea typeface="+mn-ea"/>
                          <a:cs typeface="Times New Roman" pitchFamily="18" charset="0"/>
                        </a:rPr>
                        <a:t> 52/CT-BTTTT </a:t>
                      </a:r>
                      <a:r>
                        <a:rPr lang="en-US" altLang="en-US" sz="2200" b="0" kern="1200" dirty="0" err="1" smtClean="0">
                          <a:solidFill>
                            <a:schemeClr val="tx1"/>
                          </a:solidFill>
                          <a:latin typeface="+mn-lt"/>
                          <a:ea typeface="+mn-ea"/>
                          <a:cs typeface="Times New Roman" pitchFamily="18" charset="0"/>
                        </a:rPr>
                        <a:t>ngày</a:t>
                      </a:r>
                      <a:r>
                        <a:rPr lang="en-US" altLang="en-US" sz="2200" b="0" kern="1200" dirty="0" smtClean="0">
                          <a:solidFill>
                            <a:schemeClr val="tx1"/>
                          </a:solidFill>
                          <a:latin typeface="+mn-lt"/>
                          <a:ea typeface="+mn-ea"/>
                          <a:cs typeface="Times New Roman" pitchFamily="18" charset="0"/>
                        </a:rPr>
                        <a:t> 11/11/2019</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3"/>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5. </a:t>
                      </a:r>
                      <a:r>
                        <a:rPr lang="en-US" sz="2200" b="0" kern="1200" dirty="0" err="1" smtClean="0">
                          <a:solidFill>
                            <a:schemeClr val="tx1"/>
                          </a:solidFill>
                          <a:latin typeface="+mn-lt"/>
                          <a:ea typeface="+mn-ea"/>
                          <a:cs typeface="Times New Roman" pitchFamily="18" charset="0"/>
                        </a:rPr>
                        <a:t>Hạ</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tầng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mạng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cáp</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trong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tòa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nhà</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4"/>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6.</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Kế</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hoạch</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phát</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triển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viễn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thông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tại</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địa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5"/>
                  </a:ext>
                </a:extLst>
              </a:tr>
            </a:tbl>
          </a:graphicData>
        </a:graphic>
      </p:graphicFrame>
      <p:pic>
        <p:nvPicPr>
          <p:cNvPr id="8" name="Picture 4" descr="Ảnh động trang trí powerpoint (19)"/>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160" y="1524000"/>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895600"/>
            <a:ext cx="291465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020" y="4057650"/>
            <a:ext cx="2914650" cy="2506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049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20</a:t>
            </a:fld>
            <a:endParaRPr lang="en-US"/>
          </a:p>
        </p:txBody>
      </p:sp>
      <p:sp>
        <p:nvSpPr>
          <p:cNvPr id="8" name="Title 1"/>
          <p:cNvSpPr txBox="1">
            <a:spLocks/>
          </p:cNvSpPr>
          <p:nvPr/>
        </p:nvSpPr>
        <p:spPr bwMode="auto">
          <a:xfrm>
            <a:off x="457200" y="27214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spcBef>
                <a:spcPct val="20000"/>
              </a:spcBef>
            </a:pPr>
            <a:r>
              <a:rPr lang="en-US" sz="2400" dirty="0" smtClean="0">
                <a:solidFill>
                  <a:srgbClr val="0070C0"/>
                </a:solidFill>
                <a:latin typeface="+mj-lt"/>
                <a:ea typeface="+mn-ea"/>
                <a:cs typeface="Times New Roman" pitchFamily="18" charset="0"/>
              </a:rPr>
              <a:t>VĂN BẢN 3018/BTTTT-CVT CỦA BỘ TTTT VỀ HẠ TẦNG TRONG TÒA NHÀ, CÁC KHU</a:t>
            </a:r>
            <a:endParaRPr lang="en-US" sz="2400" dirty="0">
              <a:solidFill>
                <a:srgbClr val="0070C0"/>
              </a:solidFill>
              <a:latin typeface="+mj-lt"/>
              <a:ea typeface="+mn-ea"/>
              <a:cs typeface="Times New Roman" pitchFamily="18" charset="0"/>
            </a:endParaRPr>
          </a:p>
        </p:txBody>
      </p:sp>
      <p:sp>
        <p:nvSpPr>
          <p:cNvPr id="2" name="TextBox 1"/>
          <p:cNvSpPr txBox="1"/>
          <p:nvPr/>
        </p:nvSpPr>
        <p:spPr>
          <a:xfrm>
            <a:off x="283028" y="805543"/>
            <a:ext cx="8708572" cy="5509200"/>
          </a:xfrm>
          <a:prstGeom prst="rect">
            <a:avLst/>
          </a:prstGeom>
          <a:noFill/>
        </p:spPr>
        <p:txBody>
          <a:bodyPr wrap="square" rtlCol="0">
            <a:spAutoFit/>
          </a:bodyPr>
          <a:lstStyle/>
          <a:p>
            <a:pPr lvl="0" algn="just"/>
            <a:r>
              <a:rPr lang="en-US" sz="2200" dirty="0" err="1" smtClean="0">
                <a:latin typeface="Calibri" pitchFamily="34" charset="0"/>
                <a:cs typeface="Calibri" pitchFamily="34" charset="0"/>
              </a:rPr>
              <a:t>Bộ</a:t>
            </a:r>
            <a:r>
              <a:rPr lang="en-US" sz="2200" dirty="0" smtClean="0">
                <a:latin typeface="Calibri" pitchFamily="34" charset="0"/>
                <a:cs typeface="Calibri" pitchFamily="34" charset="0"/>
              </a:rPr>
              <a:t> TTTT </a:t>
            </a:r>
            <a:r>
              <a:rPr lang="en-US" sz="2200" dirty="0" err="1" smtClean="0">
                <a:latin typeface="Calibri" pitchFamily="34" charset="0"/>
                <a:cs typeface="Calibri" pitchFamily="34" charset="0"/>
              </a:rPr>
              <a:t>đã</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có</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văn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bản</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số</a:t>
            </a:r>
            <a:r>
              <a:rPr lang="en-US" sz="2200" dirty="0">
                <a:latin typeface="Calibri" pitchFamily="34" charset="0"/>
                <a:cs typeface="Calibri" pitchFamily="34" charset="0"/>
              </a:rPr>
              <a:t> </a:t>
            </a:r>
            <a:r>
              <a:rPr lang="en-US" sz="2200" dirty="0" smtClean="0">
                <a:latin typeface="Calibri" pitchFamily="34" charset="0"/>
                <a:cs typeface="Calibri" pitchFamily="34" charset="0"/>
              </a:rPr>
              <a:t>3018/BTTTT-CVT </a:t>
            </a:r>
            <a:r>
              <a:rPr lang="en-US" sz="2200" dirty="0" err="1" smtClean="0">
                <a:latin typeface="Calibri" pitchFamily="34" charset="0"/>
                <a:cs typeface="Calibri" pitchFamily="34" charset="0"/>
              </a:rPr>
              <a:t>ngày</a:t>
            </a:r>
            <a:r>
              <a:rPr lang="en-US" sz="2200" dirty="0">
                <a:latin typeface="Calibri" pitchFamily="34" charset="0"/>
                <a:cs typeface="Calibri" pitchFamily="34" charset="0"/>
              </a:rPr>
              <a:t> </a:t>
            </a:r>
            <a:r>
              <a:rPr lang="en-US" sz="2200" dirty="0" smtClean="0">
                <a:latin typeface="Calibri" pitchFamily="34" charset="0"/>
                <a:cs typeface="Calibri" pitchFamily="34" charset="0"/>
              </a:rPr>
              <a:t>10/08/2020 </a:t>
            </a:r>
            <a:r>
              <a:rPr lang="en-US" sz="2200" dirty="0" err="1" smtClean="0">
                <a:latin typeface="Calibri" pitchFamily="34" charset="0"/>
                <a:cs typeface="Calibri" pitchFamily="34" charset="0"/>
              </a:rPr>
              <a:t>gửi</a:t>
            </a:r>
            <a:r>
              <a:rPr lang="en-US" sz="2200" dirty="0" smtClean="0">
                <a:latin typeface="Calibri" pitchFamily="34" charset="0"/>
                <a:cs typeface="Calibri" pitchFamily="34" charset="0"/>
              </a:rPr>
              <a:t> UBND </a:t>
            </a:r>
            <a:r>
              <a:rPr lang="en-US" sz="2200" dirty="0" err="1" smtClean="0">
                <a:latin typeface="Calibri" pitchFamily="34" charset="0"/>
                <a:cs typeface="Calibri" pitchFamily="34" charset="0"/>
              </a:rPr>
              <a:t>các</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tỉnh</a:t>
            </a:r>
            <a:r>
              <a:rPr lang="en-US" sz="2200" dirty="0" smtClean="0">
                <a:latin typeface="Calibri" pitchFamily="34" charset="0"/>
                <a:cs typeface="Calibri" pitchFamily="34" charset="0"/>
              </a:rPr>
              <a:t>/</a:t>
            </a:r>
            <a:r>
              <a:rPr lang="en-US" sz="2200" dirty="0" err="1" smtClean="0">
                <a:latin typeface="Calibri" pitchFamily="34" charset="0"/>
                <a:cs typeface="Calibri" pitchFamily="34" charset="0"/>
              </a:rPr>
              <a:t>Thành</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phố</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đề</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nghị</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chỉ</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đạo</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các</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Sở</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ngành</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tại</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địa</a:t>
            </a:r>
            <a:r>
              <a:rPr lang="en-US" sz="2200" dirty="0" smtClean="0">
                <a:latin typeface="Calibri" pitchFamily="34" charset="0"/>
                <a:cs typeface="Calibri" pitchFamily="34" charset="0"/>
              </a:rPr>
              <a:t> </a:t>
            </a:r>
            <a:r>
              <a:rPr lang="en-US" sz="2200" dirty="0" err="1" smtClean="0">
                <a:latin typeface="Calibri" pitchFamily="34" charset="0"/>
                <a:cs typeface="Calibri" pitchFamily="34" charset="0"/>
              </a:rPr>
              <a:t>phương</a:t>
            </a:r>
            <a:r>
              <a:rPr lang="en-US" sz="2200" dirty="0" smtClean="0">
                <a:latin typeface="Calibri" pitchFamily="34" charset="0"/>
                <a:cs typeface="Calibri" pitchFamily="34" charset="0"/>
              </a:rPr>
              <a:t>:</a:t>
            </a:r>
          </a:p>
          <a:p>
            <a:pPr lvl="0" algn="just"/>
            <a:r>
              <a:rPr lang="vi-VN" sz="2200" b="1" dirty="0" smtClean="0">
                <a:latin typeface="Calibri" pitchFamily="34" charset="0"/>
                <a:cs typeface="Calibri" pitchFamily="34" charset="0"/>
              </a:rPr>
              <a:t>Sở </a:t>
            </a:r>
            <a:r>
              <a:rPr lang="vi-VN" sz="2200" b="1" dirty="0">
                <a:latin typeface="Calibri" pitchFamily="34" charset="0"/>
                <a:cs typeface="Calibri" pitchFamily="34" charset="0"/>
              </a:rPr>
              <a:t>Xây dựng </a:t>
            </a:r>
            <a:r>
              <a:rPr lang="vi-VN" sz="2200" dirty="0" smtClean="0">
                <a:latin typeface="Calibri" pitchFamily="34" charset="0"/>
                <a:cs typeface="Calibri" pitchFamily="34" charset="0"/>
              </a:rPr>
              <a:t>: </a:t>
            </a:r>
            <a:endParaRPr lang="en-US" sz="2200" dirty="0" smtClean="0">
              <a:latin typeface="Calibri" pitchFamily="34" charset="0"/>
              <a:cs typeface="Calibri" pitchFamily="34" charset="0"/>
            </a:endParaRPr>
          </a:p>
          <a:p>
            <a:pPr marL="342900" lvl="0" indent="-342900" algn="just">
              <a:buFont typeface="Wingdings" pitchFamily="2" charset="2"/>
              <a:buChar char="Ø"/>
            </a:pPr>
            <a:r>
              <a:rPr lang="vi-VN" sz="2200" dirty="0" smtClean="0">
                <a:latin typeface="Calibri" pitchFamily="34" charset="0"/>
                <a:cs typeface="Calibri" pitchFamily="34" charset="0"/>
              </a:rPr>
              <a:t>Tuyên </a:t>
            </a:r>
            <a:r>
              <a:rPr lang="vi-VN" sz="2200" dirty="0">
                <a:latin typeface="Calibri" pitchFamily="34" charset="0"/>
                <a:cs typeface="Calibri" pitchFamily="34" charset="0"/>
              </a:rPr>
              <a:t>truyền, phổ biến, yêu cầu các chủ đầu tư </a:t>
            </a:r>
            <a:r>
              <a:rPr lang="vi-VN" sz="2200" dirty="0" smtClean="0">
                <a:latin typeface="Calibri" pitchFamily="34" charset="0"/>
                <a:cs typeface="Calibri" pitchFamily="34" charset="0"/>
              </a:rPr>
              <a:t>xây </a:t>
            </a:r>
            <a:r>
              <a:rPr lang="vi-VN" sz="2200" dirty="0">
                <a:latin typeface="Calibri" pitchFamily="34" charset="0"/>
                <a:cs typeface="Calibri" pitchFamily="34" charset="0"/>
              </a:rPr>
              <a:t>dựng, sử dụng hạ tầng viễn thông trong các khu vực, địa điểm này theo đúng các quy định của pháp </a:t>
            </a:r>
            <a:r>
              <a:rPr lang="vi-VN" sz="2200" dirty="0" smtClean="0">
                <a:latin typeface="Calibri" pitchFamily="34" charset="0"/>
                <a:cs typeface="Calibri" pitchFamily="34" charset="0"/>
              </a:rPr>
              <a:t>luật…</a:t>
            </a:r>
            <a:endParaRPr lang="vi-VN" sz="2200" dirty="0">
              <a:latin typeface="Calibri" pitchFamily="34" charset="0"/>
              <a:cs typeface="Calibri" pitchFamily="34" charset="0"/>
            </a:endParaRPr>
          </a:p>
          <a:p>
            <a:pPr marL="342900" lvl="0" indent="-342900" algn="just">
              <a:buFont typeface="Wingdings" pitchFamily="2" charset="2"/>
              <a:buChar char="Ø"/>
            </a:pPr>
            <a:r>
              <a:rPr lang="vi-VN" sz="2200" dirty="0" smtClean="0">
                <a:latin typeface="Calibri" pitchFamily="34" charset="0"/>
                <a:cs typeface="Calibri" pitchFamily="34" charset="0"/>
              </a:rPr>
              <a:t>Tăng </a:t>
            </a:r>
            <a:r>
              <a:rPr lang="vi-VN" sz="2200" dirty="0">
                <a:latin typeface="Calibri" pitchFamily="34" charset="0"/>
                <a:cs typeface="Calibri" pitchFamily="34" charset="0"/>
              </a:rPr>
              <a:t>cường thanh tra, kiểm tra, xử lý vi phạm các quy </a:t>
            </a:r>
            <a:r>
              <a:rPr lang="vi-VN" sz="2200" dirty="0" smtClean="0">
                <a:latin typeface="Calibri" pitchFamily="34" charset="0"/>
                <a:cs typeface="Calibri" pitchFamily="34" charset="0"/>
              </a:rPr>
              <a:t>định.</a:t>
            </a:r>
            <a:endParaRPr lang="en-US" sz="2200" dirty="0" smtClean="0">
              <a:latin typeface="Calibri" pitchFamily="34" charset="0"/>
              <a:cs typeface="Calibri" pitchFamily="34" charset="0"/>
            </a:endParaRPr>
          </a:p>
          <a:p>
            <a:pPr lvl="0" algn="just"/>
            <a:r>
              <a:rPr lang="fr-FR" sz="2200" b="1" dirty="0" err="1">
                <a:latin typeface="Calibri" pitchFamily="34" charset="0"/>
                <a:cs typeface="Calibri" pitchFamily="34" charset="0"/>
              </a:rPr>
              <a:t>Sở</a:t>
            </a:r>
            <a:r>
              <a:rPr lang="fr-FR" sz="2200" b="1" dirty="0">
                <a:latin typeface="Calibri" pitchFamily="34" charset="0"/>
                <a:cs typeface="Calibri" pitchFamily="34" charset="0"/>
              </a:rPr>
              <a:t> </a:t>
            </a:r>
            <a:r>
              <a:rPr lang="fr-FR" sz="2200" b="1" dirty="0" err="1">
                <a:latin typeface="Calibri" pitchFamily="34" charset="0"/>
                <a:cs typeface="Calibri" pitchFamily="34" charset="0"/>
              </a:rPr>
              <a:t>Tài</a:t>
            </a:r>
            <a:r>
              <a:rPr lang="fr-FR" sz="2200" b="1" dirty="0">
                <a:latin typeface="Calibri" pitchFamily="34" charset="0"/>
                <a:cs typeface="Calibri" pitchFamily="34" charset="0"/>
              </a:rPr>
              <a:t> </a:t>
            </a:r>
            <a:r>
              <a:rPr lang="fr-FR" sz="2200" b="1" dirty="0" err="1">
                <a:latin typeface="Calibri" pitchFamily="34" charset="0"/>
                <a:cs typeface="Calibri" pitchFamily="34" charset="0"/>
              </a:rPr>
              <a:t>chính</a:t>
            </a:r>
            <a:r>
              <a:rPr lang="fr-FR" sz="2200" b="1" dirty="0">
                <a:latin typeface="Calibri" pitchFamily="34" charset="0"/>
                <a:cs typeface="Calibri" pitchFamily="34" charset="0"/>
              </a:rPr>
              <a:t> </a:t>
            </a:r>
            <a:r>
              <a:rPr lang="fr-FR" sz="2200" dirty="0" smtClean="0">
                <a:latin typeface="Calibri" pitchFamily="34" charset="0"/>
                <a:cs typeface="Calibri" pitchFamily="34" charset="0"/>
              </a:rPr>
              <a:t>:</a:t>
            </a:r>
            <a:endParaRPr lang="en-US" sz="2200" dirty="0">
              <a:latin typeface="Calibri" pitchFamily="34" charset="0"/>
              <a:cs typeface="Calibri" pitchFamily="34" charset="0"/>
            </a:endParaRPr>
          </a:p>
          <a:p>
            <a:pPr marL="342900" lvl="0" indent="-342900" algn="just">
              <a:buFont typeface="Wingdings" pitchFamily="2" charset="2"/>
              <a:buChar char="Ø"/>
            </a:pPr>
            <a:r>
              <a:rPr lang="fr-FR" sz="2200" dirty="0" err="1">
                <a:latin typeface="Calibri" pitchFamily="34" charset="0"/>
                <a:cs typeface="Calibri" pitchFamily="34" charset="0"/>
              </a:rPr>
              <a:t>Tuyên</a:t>
            </a:r>
            <a:r>
              <a:rPr lang="fr-FR" sz="2200" dirty="0">
                <a:latin typeface="Calibri" pitchFamily="34" charset="0"/>
                <a:cs typeface="Calibri" pitchFamily="34" charset="0"/>
              </a:rPr>
              <a:t> </a:t>
            </a:r>
            <a:r>
              <a:rPr lang="en-US" sz="2200" dirty="0" err="1">
                <a:latin typeface="Calibri" pitchFamily="34" charset="0"/>
                <a:cs typeface="Calibri" pitchFamily="34" charset="0"/>
              </a:rPr>
              <a:t>truyền</a:t>
            </a:r>
            <a:r>
              <a:rPr lang="en-US" sz="2200" dirty="0">
                <a:latin typeface="Calibri" pitchFamily="34" charset="0"/>
                <a:cs typeface="Calibri" pitchFamily="34" charset="0"/>
              </a:rPr>
              <a:t>, </a:t>
            </a:r>
            <a:r>
              <a:rPr lang="en-US" sz="2200" dirty="0" err="1">
                <a:latin typeface="Calibri" pitchFamily="34" charset="0"/>
                <a:cs typeface="Calibri" pitchFamily="34" charset="0"/>
              </a:rPr>
              <a:t>phổ</a:t>
            </a:r>
            <a:r>
              <a:rPr lang="en-US" sz="2200" dirty="0">
                <a:latin typeface="Calibri" pitchFamily="34" charset="0"/>
                <a:cs typeface="Calibri" pitchFamily="34" charset="0"/>
              </a:rPr>
              <a:t> </a:t>
            </a:r>
            <a:r>
              <a:rPr lang="en-US" sz="2200" dirty="0" err="1">
                <a:latin typeface="Calibri" pitchFamily="34" charset="0"/>
                <a:cs typeface="Calibri" pitchFamily="34" charset="0"/>
              </a:rPr>
              <a:t>biến</a:t>
            </a:r>
            <a:r>
              <a:rPr lang="en-US" sz="2200" dirty="0">
                <a:latin typeface="Calibri" pitchFamily="34" charset="0"/>
                <a:cs typeface="Calibri" pitchFamily="34" charset="0"/>
              </a:rPr>
              <a:t>, </a:t>
            </a:r>
            <a:r>
              <a:rPr lang="en-US" sz="2200" dirty="0" err="1">
                <a:latin typeface="Calibri" pitchFamily="34" charset="0"/>
                <a:cs typeface="Calibri" pitchFamily="34" charset="0"/>
              </a:rPr>
              <a:t>yêu</a:t>
            </a:r>
            <a:r>
              <a:rPr lang="en-US" sz="2200" dirty="0">
                <a:latin typeface="Calibri" pitchFamily="34" charset="0"/>
                <a:cs typeface="Calibri" pitchFamily="34" charset="0"/>
              </a:rPr>
              <a:t> </a:t>
            </a:r>
            <a:r>
              <a:rPr lang="en-US" sz="2200" dirty="0" err="1">
                <a:latin typeface="Calibri" pitchFamily="34" charset="0"/>
                <a:cs typeface="Calibri" pitchFamily="34" charset="0"/>
              </a:rPr>
              <a:t>cầu</a:t>
            </a:r>
            <a:r>
              <a:rPr lang="en-US" sz="2200" dirty="0">
                <a:latin typeface="Calibri" pitchFamily="34" charset="0"/>
                <a:cs typeface="Calibri" pitchFamily="34" charset="0"/>
              </a:rPr>
              <a:t> </a:t>
            </a:r>
            <a:r>
              <a:rPr lang="en-US" sz="2200" dirty="0" err="1">
                <a:latin typeface="Calibri" pitchFamily="34" charset="0"/>
                <a:cs typeface="Calibri" pitchFamily="34" charset="0"/>
              </a:rPr>
              <a:t>các</a:t>
            </a:r>
            <a:r>
              <a:rPr lang="en-US" sz="2200" dirty="0">
                <a:latin typeface="Calibri" pitchFamily="34" charset="0"/>
                <a:cs typeface="Calibri" pitchFamily="34" charset="0"/>
              </a:rPr>
              <a:t> </a:t>
            </a:r>
            <a:r>
              <a:rPr lang="en-US" sz="2200" dirty="0" err="1">
                <a:latin typeface="Calibri" pitchFamily="34" charset="0"/>
                <a:cs typeface="Calibri" pitchFamily="34" charset="0"/>
              </a:rPr>
              <a:t>chủ</a:t>
            </a:r>
            <a:r>
              <a:rPr lang="en-US" sz="2200" dirty="0">
                <a:latin typeface="Calibri" pitchFamily="34" charset="0"/>
                <a:cs typeface="Calibri" pitchFamily="34" charset="0"/>
              </a:rPr>
              <a:t> </a:t>
            </a:r>
            <a:r>
              <a:rPr lang="en-US" sz="2200" dirty="0" err="1">
                <a:latin typeface="Calibri" pitchFamily="34" charset="0"/>
                <a:cs typeface="Calibri" pitchFamily="34" charset="0"/>
              </a:rPr>
              <a:t>đầu</a:t>
            </a:r>
            <a:r>
              <a:rPr lang="en-US" sz="2200" dirty="0">
                <a:latin typeface="Calibri" pitchFamily="34" charset="0"/>
                <a:cs typeface="Calibri" pitchFamily="34" charset="0"/>
              </a:rPr>
              <a:t> </a:t>
            </a:r>
            <a:r>
              <a:rPr lang="en-US" sz="2200" dirty="0" err="1">
                <a:latin typeface="Calibri" pitchFamily="34" charset="0"/>
                <a:cs typeface="Calibri" pitchFamily="34" charset="0"/>
              </a:rPr>
              <a:t>tư</a:t>
            </a:r>
            <a:r>
              <a:rPr lang="en-US" sz="2200" dirty="0">
                <a:latin typeface="Calibri" pitchFamily="34" charset="0"/>
                <a:cs typeface="Calibri" pitchFamily="34" charset="0"/>
              </a:rPr>
              <a:t> </a:t>
            </a:r>
            <a:r>
              <a:rPr lang="fr-FR" sz="2200" dirty="0" err="1">
                <a:latin typeface="Calibri" pitchFamily="34" charset="0"/>
                <a:cs typeface="Calibri" pitchFamily="34" charset="0"/>
              </a:rPr>
              <a:t>thực</a:t>
            </a:r>
            <a:r>
              <a:rPr lang="fr-FR" sz="2200" dirty="0">
                <a:latin typeface="Calibri" pitchFamily="34" charset="0"/>
                <a:cs typeface="Calibri" pitchFamily="34" charset="0"/>
              </a:rPr>
              <a:t> </a:t>
            </a:r>
            <a:r>
              <a:rPr lang="fr-FR" sz="2200" dirty="0" err="1">
                <a:latin typeface="Calibri" pitchFamily="34" charset="0"/>
                <a:cs typeface="Calibri" pitchFamily="34" charset="0"/>
              </a:rPr>
              <a:t>hiện</a:t>
            </a:r>
            <a:r>
              <a:rPr lang="fr-FR" sz="2200" dirty="0">
                <a:latin typeface="Calibri" pitchFamily="34" charset="0"/>
                <a:cs typeface="Calibri" pitchFamily="34" charset="0"/>
              </a:rPr>
              <a:t> </a:t>
            </a:r>
            <a:r>
              <a:rPr lang="fr-FR" sz="2200" dirty="0" err="1">
                <a:latin typeface="Calibri" pitchFamily="34" charset="0"/>
                <a:cs typeface="Calibri" pitchFamily="34" charset="0"/>
              </a:rPr>
              <a:t>việc</a:t>
            </a:r>
            <a:r>
              <a:rPr lang="fr-FR" sz="2200" dirty="0">
                <a:latin typeface="Calibri" pitchFamily="34" charset="0"/>
                <a:cs typeface="Calibri" pitchFamily="34" charset="0"/>
              </a:rPr>
              <a:t> </a:t>
            </a:r>
            <a:r>
              <a:rPr lang="fr-FR" sz="2200" dirty="0" err="1">
                <a:latin typeface="Calibri" pitchFamily="34" charset="0"/>
                <a:cs typeface="Calibri" pitchFamily="34" charset="0"/>
              </a:rPr>
              <a:t>xác</a:t>
            </a:r>
            <a:r>
              <a:rPr lang="fr-FR" sz="2200" dirty="0">
                <a:latin typeface="Calibri" pitchFamily="34" charset="0"/>
                <a:cs typeface="Calibri" pitchFamily="34" charset="0"/>
              </a:rPr>
              <a:t> </a:t>
            </a:r>
            <a:r>
              <a:rPr lang="en-US" sz="2200" dirty="0" err="1">
                <a:latin typeface="Calibri" pitchFamily="34" charset="0"/>
                <a:cs typeface="Calibri" pitchFamily="34" charset="0"/>
              </a:rPr>
              <a:t>định</a:t>
            </a:r>
            <a:r>
              <a:rPr lang="en-US" sz="2200" dirty="0">
                <a:latin typeface="Calibri" pitchFamily="34" charset="0"/>
                <a:cs typeface="Calibri" pitchFamily="34" charset="0"/>
              </a:rPr>
              <a:t> </a:t>
            </a:r>
            <a:r>
              <a:rPr lang="fr-FR" sz="2200" dirty="0" err="1">
                <a:latin typeface="Calibri" pitchFamily="34" charset="0"/>
                <a:cs typeface="Calibri" pitchFamily="34" charset="0"/>
              </a:rPr>
              <a:t>giá</a:t>
            </a:r>
            <a:r>
              <a:rPr lang="en-US" sz="2200" dirty="0">
                <a:latin typeface="Calibri" pitchFamily="34" charset="0"/>
                <a:cs typeface="Calibri" pitchFamily="34" charset="0"/>
              </a:rPr>
              <a:t> </a:t>
            </a:r>
            <a:r>
              <a:rPr lang="en-US" sz="2200" dirty="0" err="1">
                <a:latin typeface="Calibri" pitchFamily="34" charset="0"/>
                <a:cs typeface="Calibri" pitchFamily="34" charset="0"/>
              </a:rPr>
              <a:t>thuê</a:t>
            </a:r>
            <a:r>
              <a:rPr lang="en-US" sz="2200" dirty="0">
                <a:latin typeface="Calibri" pitchFamily="34" charset="0"/>
                <a:cs typeface="Calibri" pitchFamily="34" charset="0"/>
              </a:rPr>
              <a:t>, </a:t>
            </a:r>
            <a:r>
              <a:rPr lang="en-US" sz="2200" dirty="0" err="1">
                <a:latin typeface="Calibri" pitchFamily="34" charset="0"/>
                <a:cs typeface="Calibri" pitchFamily="34" charset="0"/>
              </a:rPr>
              <a:t>đăng</a:t>
            </a:r>
            <a:r>
              <a:rPr lang="en-US" sz="2200" dirty="0">
                <a:latin typeface="Calibri" pitchFamily="34" charset="0"/>
                <a:cs typeface="Calibri" pitchFamily="34" charset="0"/>
              </a:rPr>
              <a:t> </a:t>
            </a:r>
            <a:r>
              <a:rPr lang="en-US" sz="2200" dirty="0" err="1">
                <a:latin typeface="Calibri" pitchFamily="34" charset="0"/>
                <a:cs typeface="Calibri" pitchFamily="34" charset="0"/>
              </a:rPr>
              <a:t>ký</a:t>
            </a:r>
            <a:r>
              <a:rPr lang="en-US" sz="2200" dirty="0">
                <a:latin typeface="Calibri" pitchFamily="34" charset="0"/>
                <a:cs typeface="Calibri" pitchFamily="34" charset="0"/>
              </a:rPr>
              <a:t> </a:t>
            </a:r>
            <a:r>
              <a:rPr lang="en-US" sz="2200" dirty="0" err="1">
                <a:latin typeface="Calibri" pitchFamily="34" charset="0"/>
                <a:cs typeface="Calibri" pitchFamily="34" charset="0"/>
              </a:rPr>
              <a:t>giá</a:t>
            </a:r>
            <a:r>
              <a:rPr lang="en-US" sz="2200" dirty="0">
                <a:latin typeface="Calibri" pitchFamily="34" charset="0"/>
                <a:cs typeface="Calibri" pitchFamily="34" charset="0"/>
              </a:rPr>
              <a:t> </a:t>
            </a:r>
            <a:r>
              <a:rPr lang="en-US" sz="2200" dirty="0" err="1">
                <a:latin typeface="Calibri" pitchFamily="34" charset="0"/>
                <a:cs typeface="Calibri" pitchFamily="34" charset="0"/>
              </a:rPr>
              <a:t>thuê</a:t>
            </a:r>
            <a:r>
              <a:rPr lang="en-US" sz="2200" dirty="0">
                <a:latin typeface="Calibri" pitchFamily="34" charset="0"/>
                <a:cs typeface="Calibri" pitchFamily="34" charset="0"/>
              </a:rPr>
              <a:t>, </a:t>
            </a:r>
            <a:r>
              <a:rPr lang="en-US" sz="2200" dirty="0" err="1">
                <a:latin typeface="Calibri" pitchFamily="34" charset="0"/>
                <a:cs typeface="Calibri" pitchFamily="34" charset="0"/>
              </a:rPr>
              <a:t>niêm</a:t>
            </a:r>
            <a:r>
              <a:rPr lang="en-US" sz="2200" dirty="0">
                <a:latin typeface="Calibri" pitchFamily="34" charset="0"/>
                <a:cs typeface="Calibri" pitchFamily="34" charset="0"/>
              </a:rPr>
              <a:t> </a:t>
            </a:r>
            <a:r>
              <a:rPr lang="en-US" sz="2200" dirty="0" err="1">
                <a:latin typeface="Calibri" pitchFamily="34" charset="0"/>
                <a:cs typeface="Calibri" pitchFamily="34" charset="0"/>
              </a:rPr>
              <a:t>yết</a:t>
            </a:r>
            <a:r>
              <a:rPr lang="en-US" sz="2200" dirty="0">
                <a:latin typeface="Calibri" pitchFamily="34" charset="0"/>
                <a:cs typeface="Calibri" pitchFamily="34" charset="0"/>
              </a:rPr>
              <a:t> </a:t>
            </a:r>
            <a:r>
              <a:rPr lang="en-US" sz="2200" dirty="0" err="1">
                <a:latin typeface="Calibri" pitchFamily="34" charset="0"/>
                <a:cs typeface="Calibri" pitchFamily="34" charset="0"/>
              </a:rPr>
              <a:t>giá</a:t>
            </a:r>
            <a:r>
              <a:rPr lang="en-US" sz="2200" dirty="0">
                <a:latin typeface="Calibri" pitchFamily="34" charset="0"/>
                <a:cs typeface="Calibri" pitchFamily="34" charset="0"/>
              </a:rPr>
              <a:t> </a:t>
            </a:r>
            <a:r>
              <a:rPr lang="en-US" sz="2200" dirty="0" err="1">
                <a:latin typeface="Calibri" pitchFamily="34" charset="0"/>
                <a:cs typeface="Calibri" pitchFamily="34" charset="0"/>
              </a:rPr>
              <a:t>thuê</a:t>
            </a:r>
            <a:r>
              <a:rPr lang="en-US" sz="2200" dirty="0">
                <a:latin typeface="Calibri" pitchFamily="34" charset="0"/>
                <a:cs typeface="Calibri" pitchFamily="34" charset="0"/>
              </a:rPr>
              <a:t>, </a:t>
            </a:r>
            <a:r>
              <a:rPr lang="en-US" sz="2200" dirty="0" err="1">
                <a:latin typeface="Calibri" pitchFamily="34" charset="0"/>
                <a:cs typeface="Calibri" pitchFamily="34" charset="0"/>
              </a:rPr>
              <a:t>hiệp</a:t>
            </a:r>
            <a:r>
              <a:rPr lang="en-US" sz="2200" dirty="0">
                <a:latin typeface="Calibri" pitchFamily="34" charset="0"/>
                <a:cs typeface="Calibri" pitchFamily="34" charset="0"/>
              </a:rPr>
              <a:t> </a:t>
            </a:r>
            <a:r>
              <a:rPr lang="en-US" sz="2200" dirty="0" err="1">
                <a:latin typeface="Calibri" pitchFamily="34" charset="0"/>
                <a:cs typeface="Calibri" pitchFamily="34" charset="0"/>
              </a:rPr>
              <a:t>thương</a:t>
            </a:r>
            <a:r>
              <a:rPr lang="en-US" sz="2200" dirty="0">
                <a:latin typeface="Calibri" pitchFamily="34" charset="0"/>
                <a:cs typeface="Calibri" pitchFamily="34" charset="0"/>
              </a:rPr>
              <a:t> </a:t>
            </a:r>
            <a:r>
              <a:rPr lang="en-US" sz="2200" dirty="0" err="1">
                <a:latin typeface="Calibri" pitchFamily="34" charset="0"/>
                <a:cs typeface="Calibri" pitchFamily="34" charset="0"/>
              </a:rPr>
              <a:t>giá</a:t>
            </a:r>
            <a:r>
              <a:rPr lang="en-US" sz="2200" dirty="0">
                <a:latin typeface="Calibri" pitchFamily="34" charset="0"/>
                <a:cs typeface="Calibri" pitchFamily="34" charset="0"/>
              </a:rPr>
              <a:t> </a:t>
            </a:r>
            <a:r>
              <a:rPr lang="en-US" sz="2200" dirty="0" err="1">
                <a:latin typeface="Calibri" pitchFamily="34" charset="0"/>
                <a:cs typeface="Calibri" pitchFamily="34" charset="0"/>
              </a:rPr>
              <a:t>thuê</a:t>
            </a:r>
            <a:r>
              <a:rPr lang="en-US" sz="2200" dirty="0">
                <a:latin typeface="Calibri" pitchFamily="34" charset="0"/>
                <a:cs typeface="Calibri" pitchFamily="34" charset="0"/>
              </a:rPr>
              <a:t> </a:t>
            </a:r>
            <a:r>
              <a:rPr lang="en-US" sz="2200" dirty="0" err="1">
                <a:latin typeface="Calibri" pitchFamily="34" charset="0"/>
                <a:cs typeface="Calibri" pitchFamily="34" charset="0"/>
              </a:rPr>
              <a:t>công</a:t>
            </a:r>
            <a:r>
              <a:rPr lang="en-US" sz="2200" dirty="0">
                <a:latin typeface="Calibri" pitchFamily="34" charset="0"/>
                <a:cs typeface="Calibri" pitchFamily="34" charset="0"/>
              </a:rPr>
              <a:t> </a:t>
            </a:r>
            <a:r>
              <a:rPr lang="en-US" sz="2200" dirty="0" err="1">
                <a:latin typeface="Calibri" pitchFamily="34" charset="0"/>
                <a:cs typeface="Calibri" pitchFamily="34" charset="0"/>
              </a:rPr>
              <a:t>trình</a:t>
            </a:r>
            <a:r>
              <a:rPr lang="en-US" sz="2200" dirty="0">
                <a:latin typeface="Calibri" pitchFamily="34" charset="0"/>
                <a:cs typeface="Calibri" pitchFamily="34" charset="0"/>
              </a:rPr>
              <a:t> </a:t>
            </a:r>
            <a:r>
              <a:rPr lang="en-US" sz="2200" dirty="0" err="1">
                <a:latin typeface="Calibri" pitchFamily="34" charset="0"/>
                <a:cs typeface="Calibri" pitchFamily="34" charset="0"/>
              </a:rPr>
              <a:t>hạ</a:t>
            </a:r>
            <a:r>
              <a:rPr lang="en-US" sz="2200" dirty="0">
                <a:latin typeface="Calibri" pitchFamily="34" charset="0"/>
                <a:cs typeface="Calibri" pitchFamily="34" charset="0"/>
              </a:rPr>
              <a:t> </a:t>
            </a:r>
            <a:r>
              <a:rPr lang="en-US" sz="2200" dirty="0" err="1">
                <a:latin typeface="Calibri" pitchFamily="34" charset="0"/>
                <a:cs typeface="Calibri" pitchFamily="34" charset="0"/>
              </a:rPr>
              <a:t>tầng</a:t>
            </a:r>
            <a:r>
              <a:rPr lang="en-US" sz="2200" dirty="0">
                <a:latin typeface="Calibri" pitchFamily="34" charset="0"/>
                <a:cs typeface="Calibri" pitchFamily="34" charset="0"/>
              </a:rPr>
              <a:t> </a:t>
            </a:r>
            <a:r>
              <a:rPr lang="en-US" sz="2200" dirty="0" err="1">
                <a:latin typeface="Calibri" pitchFamily="34" charset="0"/>
                <a:cs typeface="Calibri" pitchFamily="34" charset="0"/>
              </a:rPr>
              <a:t>kỹ</a:t>
            </a:r>
            <a:r>
              <a:rPr lang="en-US" sz="2200" dirty="0">
                <a:latin typeface="Calibri" pitchFamily="34" charset="0"/>
                <a:cs typeface="Calibri" pitchFamily="34" charset="0"/>
              </a:rPr>
              <a:t> </a:t>
            </a:r>
            <a:r>
              <a:rPr lang="en-US" sz="2200" dirty="0" err="1">
                <a:latin typeface="Calibri" pitchFamily="34" charset="0"/>
                <a:cs typeface="Calibri" pitchFamily="34" charset="0"/>
              </a:rPr>
              <a:t>thuật</a:t>
            </a:r>
            <a:r>
              <a:rPr lang="en-US" sz="2200" dirty="0">
                <a:latin typeface="Calibri" pitchFamily="34" charset="0"/>
                <a:cs typeface="Calibri" pitchFamily="34" charset="0"/>
              </a:rPr>
              <a:t> </a:t>
            </a:r>
            <a:r>
              <a:rPr lang="en-US" sz="2200" dirty="0" err="1">
                <a:latin typeface="Calibri" pitchFamily="34" charset="0"/>
                <a:cs typeface="Calibri" pitchFamily="34" charset="0"/>
              </a:rPr>
              <a:t>sử</a:t>
            </a:r>
            <a:r>
              <a:rPr lang="en-US" sz="2200" dirty="0">
                <a:latin typeface="Calibri" pitchFamily="34" charset="0"/>
                <a:cs typeface="Calibri" pitchFamily="34" charset="0"/>
              </a:rPr>
              <a:t> </a:t>
            </a:r>
            <a:r>
              <a:rPr lang="en-US" sz="2200" dirty="0" err="1">
                <a:latin typeface="Calibri" pitchFamily="34" charset="0"/>
                <a:cs typeface="Calibri" pitchFamily="34" charset="0"/>
              </a:rPr>
              <a:t>dụng</a:t>
            </a:r>
            <a:r>
              <a:rPr lang="en-US" sz="2200" dirty="0">
                <a:latin typeface="Calibri" pitchFamily="34" charset="0"/>
                <a:cs typeface="Calibri" pitchFamily="34" charset="0"/>
              </a:rPr>
              <a:t> </a:t>
            </a:r>
            <a:r>
              <a:rPr lang="en-US" sz="2200" dirty="0" err="1">
                <a:latin typeface="Calibri" pitchFamily="34" charset="0"/>
                <a:cs typeface="Calibri" pitchFamily="34" charset="0"/>
              </a:rPr>
              <a:t>chung</a:t>
            </a:r>
            <a:r>
              <a:rPr lang="en-US" sz="2200" dirty="0">
                <a:latin typeface="Calibri" pitchFamily="34" charset="0"/>
                <a:cs typeface="Calibri" pitchFamily="34" charset="0"/>
              </a:rPr>
              <a:t> </a:t>
            </a:r>
            <a:r>
              <a:rPr lang="en-US" sz="2200" dirty="0" err="1">
                <a:latin typeface="Calibri" pitchFamily="34" charset="0"/>
                <a:cs typeface="Calibri" pitchFamily="34" charset="0"/>
              </a:rPr>
              <a:t>theo</a:t>
            </a:r>
            <a:r>
              <a:rPr lang="en-US" sz="2200" dirty="0">
                <a:latin typeface="Calibri" pitchFamily="34" charset="0"/>
                <a:cs typeface="Calibri" pitchFamily="34" charset="0"/>
              </a:rPr>
              <a:t> </a:t>
            </a:r>
            <a:r>
              <a:rPr lang="en-US" sz="2200" dirty="0" err="1">
                <a:latin typeface="Calibri" pitchFamily="34" charset="0"/>
                <a:cs typeface="Calibri" pitchFamily="34" charset="0"/>
              </a:rPr>
              <a:t>đúng</a:t>
            </a:r>
            <a:r>
              <a:rPr lang="en-US" sz="2200" dirty="0">
                <a:latin typeface="Calibri" pitchFamily="34" charset="0"/>
                <a:cs typeface="Calibri" pitchFamily="34" charset="0"/>
              </a:rPr>
              <a:t> </a:t>
            </a:r>
            <a:r>
              <a:rPr lang="en-US" sz="2200" dirty="0" err="1">
                <a:latin typeface="Calibri" pitchFamily="34" charset="0"/>
                <a:cs typeface="Calibri" pitchFamily="34" charset="0"/>
              </a:rPr>
              <a:t>quy</a:t>
            </a:r>
            <a:r>
              <a:rPr lang="en-US" sz="2200" dirty="0">
                <a:latin typeface="Calibri" pitchFamily="34" charset="0"/>
                <a:cs typeface="Calibri" pitchFamily="34" charset="0"/>
              </a:rPr>
              <a:t> </a:t>
            </a:r>
            <a:r>
              <a:rPr lang="en-US" sz="2200" dirty="0" err="1">
                <a:latin typeface="Calibri" pitchFamily="34" charset="0"/>
                <a:cs typeface="Calibri" pitchFamily="34" charset="0"/>
              </a:rPr>
              <a:t>định</a:t>
            </a:r>
            <a:r>
              <a:rPr lang="en-US" sz="2200" dirty="0">
                <a:latin typeface="Calibri" pitchFamily="34" charset="0"/>
                <a:cs typeface="Calibri" pitchFamily="34" charset="0"/>
              </a:rPr>
              <a:t> </a:t>
            </a:r>
            <a:r>
              <a:rPr lang="en-US" sz="2200" dirty="0" err="1">
                <a:latin typeface="Calibri" pitchFamily="34" charset="0"/>
                <a:cs typeface="Calibri" pitchFamily="34" charset="0"/>
              </a:rPr>
              <a:t>tại</a:t>
            </a:r>
            <a:r>
              <a:rPr lang="en-US" sz="2200" dirty="0">
                <a:latin typeface="Calibri" pitchFamily="34" charset="0"/>
                <a:cs typeface="Calibri" pitchFamily="34" charset="0"/>
              </a:rPr>
              <a:t> </a:t>
            </a:r>
            <a:r>
              <a:rPr lang="en-US" sz="2200" dirty="0" err="1">
                <a:latin typeface="Calibri" pitchFamily="34" charset="0"/>
                <a:cs typeface="Calibri" pitchFamily="34" charset="0"/>
              </a:rPr>
              <a:t>Thông</a:t>
            </a:r>
            <a:r>
              <a:rPr lang="en-US" sz="2200" dirty="0">
                <a:latin typeface="Calibri" pitchFamily="34" charset="0"/>
                <a:cs typeface="Calibri" pitchFamily="34" charset="0"/>
              </a:rPr>
              <a:t> </a:t>
            </a:r>
            <a:r>
              <a:rPr lang="en-US" sz="2200" dirty="0" err="1">
                <a:latin typeface="Calibri" pitchFamily="34" charset="0"/>
                <a:cs typeface="Calibri" pitchFamily="34" charset="0"/>
              </a:rPr>
              <a:t>tư</a:t>
            </a:r>
            <a:r>
              <a:rPr lang="en-US" sz="2200" dirty="0">
                <a:latin typeface="Calibri" pitchFamily="34" charset="0"/>
                <a:cs typeface="Calibri" pitchFamily="34" charset="0"/>
              </a:rPr>
              <a:t> </a:t>
            </a:r>
            <a:r>
              <a:rPr lang="en-US" sz="2200" dirty="0" err="1">
                <a:latin typeface="Calibri" pitchFamily="34" charset="0"/>
                <a:cs typeface="Calibri" pitchFamily="34" charset="0"/>
              </a:rPr>
              <a:t>số</a:t>
            </a:r>
            <a:r>
              <a:rPr lang="en-US" sz="2200" dirty="0">
                <a:latin typeface="Calibri" pitchFamily="34" charset="0"/>
                <a:cs typeface="Calibri" pitchFamily="34" charset="0"/>
              </a:rPr>
              <a:t> 210/2013/TTLT-BTC-BXD-BTTTT.</a:t>
            </a:r>
          </a:p>
          <a:p>
            <a:pPr marL="342900" lvl="0" indent="-342900" algn="just">
              <a:buFont typeface="Wingdings" pitchFamily="2" charset="2"/>
              <a:buChar char="Ø"/>
            </a:pPr>
            <a:r>
              <a:rPr lang="en-US" sz="2200" dirty="0" err="1">
                <a:latin typeface="Calibri" pitchFamily="34" charset="0"/>
                <a:cs typeface="Calibri" pitchFamily="34" charset="0"/>
              </a:rPr>
              <a:t>Tăng</a:t>
            </a:r>
            <a:r>
              <a:rPr lang="en-US" sz="2200" dirty="0">
                <a:latin typeface="Calibri" pitchFamily="34" charset="0"/>
                <a:cs typeface="Calibri" pitchFamily="34" charset="0"/>
              </a:rPr>
              <a:t> </a:t>
            </a:r>
            <a:r>
              <a:rPr lang="en-US" sz="2200" dirty="0" err="1">
                <a:latin typeface="Calibri" pitchFamily="34" charset="0"/>
                <a:cs typeface="Calibri" pitchFamily="34" charset="0"/>
              </a:rPr>
              <a:t>cường</a:t>
            </a:r>
            <a:r>
              <a:rPr lang="fr-FR" sz="2200" dirty="0">
                <a:latin typeface="Calibri" pitchFamily="34" charset="0"/>
                <a:cs typeface="Calibri" pitchFamily="34" charset="0"/>
              </a:rPr>
              <a:t> </a:t>
            </a:r>
            <a:r>
              <a:rPr lang="fr-FR" sz="2200" dirty="0" err="1">
                <a:latin typeface="Calibri" pitchFamily="34" charset="0"/>
                <a:cs typeface="Calibri" pitchFamily="34" charset="0"/>
              </a:rPr>
              <a:t>thanh</a:t>
            </a:r>
            <a:r>
              <a:rPr lang="fr-FR" sz="2200" dirty="0">
                <a:latin typeface="Calibri" pitchFamily="34" charset="0"/>
                <a:cs typeface="Calibri" pitchFamily="34" charset="0"/>
              </a:rPr>
              <a:t> </a:t>
            </a:r>
            <a:r>
              <a:rPr lang="fr-FR" sz="2200" dirty="0" err="1">
                <a:latin typeface="Calibri" pitchFamily="34" charset="0"/>
                <a:cs typeface="Calibri" pitchFamily="34" charset="0"/>
              </a:rPr>
              <a:t>tra</a:t>
            </a:r>
            <a:r>
              <a:rPr lang="fr-FR" sz="2200" dirty="0">
                <a:latin typeface="Calibri" pitchFamily="34" charset="0"/>
                <a:cs typeface="Calibri" pitchFamily="34" charset="0"/>
              </a:rPr>
              <a:t>, </a:t>
            </a:r>
            <a:r>
              <a:rPr lang="fr-FR" sz="2200" dirty="0" err="1">
                <a:latin typeface="Calibri" pitchFamily="34" charset="0"/>
                <a:cs typeface="Calibri" pitchFamily="34" charset="0"/>
              </a:rPr>
              <a:t>kiểm</a:t>
            </a:r>
            <a:r>
              <a:rPr lang="fr-FR" sz="2200" dirty="0">
                <a:latin typeface="Calibri" pitchFamily="34" charset="0"/>
                <a:cs typeface="Calibri" pitchFamily="34" charset="0"/>
              </a:rPr>
              <a:t> </a:t>
            </a:r>
            <a:r>
              <a:rPr lang="fr-FR" sz="2200" dirty="0" err="1">
                <a:latin typeface="Calibri" pitchFamily="34" charset="0"/>
                <a:cs typeface="Calibri" pitchFamily="34" charset="0"/>
              </a:rPr>
              <a:t>tra</a:t>
            </a:r>
            <a:r>
              <a:rPr lang="fr-FR" sz="2200" dirty="0">
                <a:latin typeface="Calibri" pitchFamily="34" charset="0"/>
                <a:cs typeface="Calibri" pitchFamily="34" charset="0"/>
              </a:rPr>
              <a:t>, </a:t>
            </a:r>
            <a:r>
              <a:rPr lang="fr-FR" sz="2200" dirty="0" err="1">
                <a:latin typeface="Calibri" pitchFamily="34" charset="0"/>
                <a:cs typeface="Calibri" pitchFamily="34" charset="0"/>
              </a:rPr>
              <a:t>xử</a:t>
            </a:r>
            <a:r>
              <a:rPr lang="fr-FR" sz="2200" dirty="0">
                <a:latin typeface="Calibri" pitchFamily="34" charset="0"/>
                <a:cs typeface="Calibri" pitchFamily="34" charset="0"/>
              </a:rPr>
              <a:t> </a:t>
            </a:r>
            <a:r>
              <a:rPr lang="fr-FR" sz="2200" dirty="0" err="1">
                <a:latin typeface="Calibri" pitchFamily="34" charset="0"/>
                <a:cs typeface="Calibri" pitchFamily="34" charset="0"/>
              </a:rPr>
              <a:t>lý</a:t>
            </a:r>
            <a:r>
              <a:rPr lang="fr-FR" sz="2200" dirty="0">
                <a:latin typeface="Calibri" pitchFamily="34" charset="0"/>
                <a:cs typeface="Calibri" pitchFamily="34" charset="0"/>
              </a:rPr>
              <a:t> vi </a:t>
            </a:r>
            <a:r>
              <a:rPr lang="fr-FR" sz="2200" dirty="0" err="1">
                <a:latin typeface="Calibri" pitchFamily="34" charset="0"/>
                <a:cs typeface="Calibri" pitchFamily="34" charset="0"/>
              </a:rPr>
              <a:t>phạm</a:t>
            </a:r>
            <a:r>
              <a:rPr lang="fr-FR" sz="2200" dirty="0">
                <a:latin typeface="Calibri" pitchFamily="34" charset="0"/>
                <a:cs typeface="Calibri" pitchFamily="34" charset="0"/>
              </a:rPr>
              <a:t> </a:t>
            </a:r>
            <a:r>
              <a:rPr lang="fr-FR" sz="2200" dirty="0" err="1">
                <a:latin typeface="Calibri" pitchFamily="34" charset="0"/>
                <a:cs typeface="Calibri" pitchFamily="34" charset="0"/>
              </a:rPr>
              <a:t>các</a:t>
            </a:r>
            <a:r>
              <a:rPr lang="fr-FR" sz="2200" dirty="0">
                <a:latin typeface="Calibri" pitchFamily="34" charset="0"/>
                <a:cs typeface="Calibri" pitchFamily="34" charset="0"/>
              </a:rPr>
              <a:t> </a:t>
            </a:r>
            <a:r>
              <a:rPr lang="fr-FR" sz="2200" dirty="0" err="1">
                <a:latin typeface="Calibri" pitchFamily="34" charset="0"/>
                <a:cs typeface="Calibri" pitchFamily="34" charset="0"/>
              </a:rPr>
              <a:t>quy</a:t>
            </a:r>
            <a:r>
              <a:rPr lang="fr-FR" sz="2200" dirty="0">
                <a:latin typeface="Calibri" pitchFamily="34" charset="0"/>
                <a:cs typeface="Calibri" pitchFamily="34" charset="0"/>
              </a:rPr>
              <a:t> </a:t>
            </a:r>
            <a:r>
              <a:rPr lang="fr-FR" sz="2200" dirty="0" err="1">
                <a:latin typeface="Calibri" pitchFamily="34" charset="0"/>
                <a:cs typeface="Calibri" pitchFamily="34" charset="0"/>
              </a:rPr>
              <a:t>định</a:t>
            </a:r>
            <a:r>
              <a:rPr lang="fr-FR" sz="2200" dirty="0">
                <a:latin typeface="Calibri" pitchFamily="34" charset="0"/>
                <a:cs typeface="Calibri" pitchFamily="34" charset="0"/>
              </a:rPr>
              <a:t> </a:t>
            </a:r>
            <a:r>
              <a:rPr lang="fr-FR" sz="2200" dirty="0" err="1">
                <a:latin typeface="Calibri" pitchFamily="34" charset="0"/>
                <a:cs typeface="Calibri" pitchFamily="34" charset="0"/>
              </a:rPr>
              <a:t>về</a:t>
            </a:r>
            <a:r>
              <a:rPr lang="fr-FR" sz="2200" dirty="0">
                <a:latin typeface="Calibri" pitchFamily="34" charset="0"/>
                <a:cs typeface="Calibri" pitchFamily="34" charset="0"/>
              </a:rPr>
              <a:t> </a:t>
            </a:r>
            <a:r>
              <a:rPr lang="fr-FR" sz="2200" dirty="0" err="1">
                <a:latin typeface="Calibri" pitchFamily="34" charset="0"/>
                <a:cs typeface="Calibri" pitchFamily="34" charset="0"/>
              </a:rPr>
              <a:t>xác</a:t>
            </a:r>
            <a:r>
              <a:rPr lang="fr-FR" sz="2200" dirty="0">
                <a:latin typeface="Calibri" pitchFamily="34" charset="0"/>
                <a:cs typeface="Calibri" pitchFamily="34" charset="0"/>
              </a:rPr>
              <a:t> </a:t>
            </a:r>
            <a:r>
              <a:rPr lang="fr-FR" sz="2200" dirty="0" err="1">
                <a:latin typeface="Calibri" pitchFamily="34" charset="0"/>
                <a:cs typeface="Calibri" pitchFamily="34" charset="0"/>
              </a:rPr>
              <a:t>định</a:t>
            </a:r>
            <a:r>
              <a:rPr lang="fr-FR" sz="2200" dirty="0">
                <a:latin typeface="Calibri" pitchFamily="34" charset="0"/>
                <a:cs typeface="Calibri" pitchFamily="34" charset="0"/>
              </a:rPr>
              <a:t> </a:t>
            </a:r>
            <a:r>
              <a:rPr lang="fr-FR" sz="2200" dirty="0" err="1">
                <a:latin typeface="Calibri" pitchFamily="34" charset="0"/>
                <a:cs typeface="Calibri" pitchFamily="34" charset="0"/>
              </a:rPr>
              <a:t>giá</a:t>
            </a:r>
            <a:r>
              <a:rPr lang="fr-FR" sz="2200" dirty="0">
                <a:latin typeface="Calibri" pitchFamily="34" charset="0"/>
                <a:cs typeface="Calibri" pitchFamily="34" charset="0"/>
              </a:rPr>
              <a:t> </a:t>
            </a:r>
            <a:r>
              <a:rPr lang="fr-FR" sz="2200" dirty="0" err="1">
                <a:latin typeface="Calibri" pitchFamily="34" charset="0"/>
                <a:cs typeface="Calibri" pitchFamily="34" charset="0"/>
              </a:rPr>
              <a:t>thuê</a:t>
            </a:r>
            <a:r>
              <a:rPr lang="fr-FR" sz="2200" dirty="0">
                <a:latin typeface="Calibri" pitchFamily="34" charset="0"/>
                <a:cs typeface="Calibri" pitchFamily="34" charset="0"/>
              </a:rPr>
              <a:t>, </a:t>
            </a:r>
            <a:r>
              <a:rPr lang="fr-FR" sz="2200" dirty="0" err="1">
                <a:latin typeface="Calibri" pitchFamily="34" charset="0"/>
                <a:cs typeface="Calibri" pitchFamily="34" charset="0"/>
              </a:rPr>
              <a:t>đăng</a:t>
            </a:r>
            <a:r>
              <a:rPr lang="fr-FR" sz="2200" dirty="0">
                <a:latin typeface="Calibri" pitchFamily="34" charset="0"/>
                <a:cs typeface="Calibri" pitchFamily="34" charset="0"/>
              </a:rPr>
              <a:t> </a:t>
            </a:r>
            <a:r>
              <a:rPr lang="fr-FR" sz="2200" dirty="0" err="1">
                <a:latin typeface="Calibri" pitchFamily="34" charset="0"/>
                <a:cs typeface="Calibri" pitchFamily="34" charset="0"/>
              </a:rPr>
              <a:t>ký</a:t>
            </a:r>
            <a:r>
              <a:rPr lang="fr-FR" sz="2200" dirty="0">
                <a:latin typeface="Calibri" pitchFamily="34" charset="0"/>
                <a:cs typeface="Calibri" pitchFamily="34" charset="0"/>
              </a:rPr>
              <a:t> </a:t>
            </a:r>
            <a:r>
              <a:rPr lang="fr-FR" sz="2200" dirty="0" err="1">
                <a:latin typeface="Calibri" pitchFamily="34" charset="0"/>
                <a:cs typeface="Calibri" pitchFamily="34" charset="0"/>
              </a:rPr>
              <a:t>giá</a:t>
            </a:r>
            <a:r>
              <a:rPr lang="fr-FR" sz="2200" dirty="0">
                <a:latin typeface="Calibri" pitchFamily="34" charset="0"/>
                <a:cs typeface="Calibri" pitchFamily="34" charset="0"/>
              </a:rPr>
              <a:t> </a:t>
            </a:r>
            <a:r>
              <a:rPr lang="fr-FR" sz="2200" dirty="0" err="1">
                <a:latin typeface="Calibri" pitchFamily="34" charset="0"/>
                <a:cs typeface="Calibri" pitchFamily="34" charset="0"/>
              </a:rPr>
              <a:t>thuê</a:t>
            </a:r>
            <a:r>
              <a:rPr lang="fr-FR" sz="2200" dirty="0">
                <a:latin typeface="Calibri" pitchFamily="34" charset="0"/>
                <a:cs typeface="Calibri" pitchFamily="34" charset="0"/>
              </a:rPr>
              <a:t>, </a:t>
            </a:r>
            <a:r>
              <a:rPr lang="fr-FR" sz="2200" dirty="0" err="1">
                <a:latin typeface="Calibri" pitchFamily="34" charset="0"/>
                <a:cs typeface="Calibri" pitchFamily="34" charset="0"/>
              </a:rPr>
              <a:t>niêm</a:t>
            </a:r>
            <a:r>
              <a:rPr lang="fr-FR" sz="2200" dirty="0">
                <a:latin typeface="Calibri" pitchFamily="34" charset="0"/>
                <a:cs typeface="Calibri" pitchFamily="34" charset="0"/>
              </a:rPr>
              <a:t> </a:t>
            </a:r>
            <a:r>
              <a:rPr lang="fr-FR" sz="2200" dirty="0" err="1">
                <a:latin typeface="Calibri" pitchFamily="34" charset="0"/>
                <a:cs typeface="Calibri" pitchFamily="34" charset="0"/>
              </a:rPr>
              <a:t>yết</a:t>
            </a:r>
            <a:r>
              <a:rPr lang="fr-FR" sz="2200" dirty="0">
                <a:latin typeface="Calibri" pitchFamily="34" charset="0"/>
                <a:cs typeface="Calibri" pitchFamily="34" charset="0"/>
              </a:rPr>
              <a:t> </a:t>
            </a:r>
            <a:r>
              <a:rPr lang="fr-FR" sz="2200" dirty="0" err="1">
                <a:latin typeface="Calibri" pitchFamily="34" charset="0"/>
                <a:cs typeface="Calibri" pitchFamily="34" charset="0"/>
              </a:rPr>
              <a:t>giá</a:t>
            </a:r>
            <a:r>
              <a:rPr lang="fr-FR" sz="2200" dirty="0">
                <a:latin typeface="Calibri" pitchFamily="34" charset="0"/>
                <a:cs typeface="Calibri" pitchFamily="34" charset="0"/>
              </a:rPr>
              <a:t> </a:t>
            </a:r>
            <a:r>
              <a:rPr lang="fr-FR" sz="2200" dirty="0" err="1">
                <a:latin typeface="Calibri" pitchFamily="34" charset="0"/>
                <a:cs typeface="Calibri" pitchFamily="34" charset="0"/>
              </a:rPr>
              <a:t>thuê</a:t>
            </a:r>
            <a:r>
              <a:rPr lang="fr-FR" sz="2200" dirty="0">
                <a:latin typeface="Calibri" pitchFamily="34" charset="0"/>
                <a:cs typeface="Calibri" pitchFamily="34" charset="0"/>
              </a:rPr>
              <a:t>, </a:t>
            </a:r>
            <a:r>
              <a:rPr lang="en-US" sz="2200" dirty="0" err="1">
                <a:latin typeface="Calibri" pitchFamily="34" charset="0"/>
                <a:cs typeface="Calibri" pitchFamily="34" charset="0"/>
              </a:rPr>
              <a:t>hiệp</a:t>
            </a:r>
            <a:r>
              <a:rPr lang="en-US" sz="2200" dirty="0">
                <a:latin typeface="Calibri" pitchFamily="34" charset="0"/>
                <a:cs typeface="Calibri" pitchFamily="34" charset="0"/>
              </a:rPr>
              <a:t> </a:t>
            </a:r>
            <a:r>
              <a:rPr lang="en-US" sz="2200" dirty="0" err="1">
                <a:latin typeface="Calibri" pitchFamily="34" charset="0"/>
                <a:cs typeface="Calibri" pitchFamily="34" charset="0"/>
              </a:rPr>
              <a:t>thương</a:t>
            </a:r>
            <a:r>
              <a:rPr lang="en-US" sz="2200" dirty="0">
                <a:latin typeface="Calibri" pitchFamily="34" charset="0"/>
                <a:cs typeface="Calibri" pitchFamily="34" charset="0"/>
              </a:rPr>
              <a:t> </a:t>
            </a:r>
            <a:r>
              <a:rPr lang="en-US" sz="2200" dirty="0" err="1">
                <a:latin typeface="Calibri" pitchFamily="34" charset="0"/>
                <a:cs typeface="Calibri" pitchFamily="34" charset="0"/>
              </a:rPr>
              <a:t>giá</a:t>
            </a:r>
            <a:r>
              <a:rPr lang="en-US" sz="2200" dirty="0">
                <a:latin typeface="Calibri" pitchFamily="34" charset="0"/>
                <a:cs typeface="Calibri" pitchFamily="34" charset="0"/>
              </a:rPr>
              <a:t> </a:t>
            </a:r>
            <a:r>
              <a:rPr lang="en-US" sz="2200" dirty="0" err="1">
                <a:latin typeface="Calibri" pitchFamily="34" charset="0"/>
                <a:cs typeface="Calibri" pitchFamily="34" charset="0"/>
              </a:rPr>
              <a:t>thuê</a:t>
            </a:r>
            <a:r>
              <a:rPr lang="fr-FR" sz="2200" dirty="0">
                <a:latin typeface="Calibri" pitchFamily="34" charset="0"/>
                <a:cs typeface="Calibri" pitchFamily="34" charset="0"/>
              </a:rPr>
              <a:t> </a:t>
            </a:r>
            <a:r>
              <a:rPr lang="fr-FR" sz="2200" dirty="0" err="1">
                <a:latin typeface="Calibri" pitchFamily="34" charset="0"/>
                <a:cs typeface="Calibri" pitchFamily="34" charset="0"/>
              </a:rPr>
              <a:t>công</a:t>
            </a:r>
            <a:r>
              <a:rPr lang="fr-FR" sz="2200" dirty="0">
                <a:latin typeface="Calibri" pitchFamily="34" charset="0"/>
                <a:cs typeface="Calibri" pitchFamily="34" charset="0"/>
              </a:rPr>
              <a:t> </a:t>
            </a:r>
            <a:r>
              <a:rPr lang="fr-FR" sz="2200" dirty="0" err="1">
                <a:latin typeface="Calibri" pitchFamily="34" charset="0"/>
                <a:cs typeface="Calibri" pitchFamily="34" charset="0"/>
              </a:rPr>
              <a:t>trình</a:t>
            </a:r>
            <a:r>
              <a:rPr lang="fr-FR" sz="2200" dirty="0">
                <a:latin typeface="Calibri" pitchFamily="34" charset="0"/>
                <a:cs typeface="Calibri" pitchFamily="34" charset="0"/>
              </a:rPr>
              <a:t> </a:t>
            </a:r>
            <a:r>
              <a:rPr lang="fr-FR" sz="2200" dirty="0" err="1">
                <a:latin typeface="Calibri" pitchFamily="34" charset="0"/>
                <a:cs typeface="Calibri" pitchFamily="34" charset="0"/>
              </a:rPr>
              <a:t>hạ</a:t>
            </a:r>
            <a:r>
              <a:rPr lang="fr-FR" sz="2200" dirty="0">
                <a:latin typeface="Calibri" pitchFamily="34" charset="0"/>
                <a:cs typeface="Calibri" pitchFamily="34" charset="0"/>
              </a:rPr>
              <a:t> </a:t>
            </a:r>
            <a:r>
              <a:rPr lang="fr-FR" sz="2200" dirty="0" err="1">
                <a:latin typeface="Calibri" pitchFamily="34" charset="0"/>
                <a:cs typeface="Calibri" pitchFamily="34" charset="0"/>
              </a:rPr>
              <a:t>tầng</a:t>
            </a:r>
            <a:r>
              <a:rPr lang="fr-FR" sz="2200" dirty="0">
                <a:latin typeface="Calibri" pitchFamily="34" charset="0"/>
                <a:cs typeface="Calibri" pitchFamily="34" charset="0"/>
              </a:rPr>
              <a:t> </a:t>
            </a:r>
            <a:r>
              <a:rPr lang="fr-FR" sz="2200" dirty="0" err="1">
                <a:latin typeface="Calibri" pitchFamily="34" charset="0"/>
                <a:cs typeface="Calibri" pitchFamily="34" charset="0"/>
              </a:rPr>
              <a:t>kỹ</a:t>
            </a:r>
            <a:r>
              <a:rPr lang="fr-FR" sz="2200" dirty="0">
                <a:latin typeface="Calibri" pitchFamily="34" charset="0"/>
                <a:cs typeface="Calibri" pitchFamily="34" charset="0"/>
              </a:rPr>
              <a:t> </a:t>
            </a:r>
            <a:r>
              <a:rPr lang="fr-FR" sz="2200" dirty="0" err="1">
                <a:latin typeface="Calibri" pitchFamily="34" charset="0"/>
                <a:cs typeface="Calibri" pitchFamily="34" charset="0"/>
              </a:rPr>
              <a:t>thuật</a:t>
            </a:r>
            <a:r>
              <a:rPr lang="fr-FR" sz="2200" dirty="0">
                <a:latin typeface="Calibri" pitchFamily="34" charset="0"/>
                <a:cs typeface="Calibri" pitchFamily="34" charset="0"/>
              </a:rPr>
              <a:t> </a:t>
            </a:r>
            <a:r>
              <a:rPr lang="fr-FR" sz="2200" dirty="0" err="1">
                <a:latin typeface="Calibri" pitchFamily="34" charset="0"/>
                <a:cs typeface="Calibri" pitchFamily="34" charset="0"/>
              </a:rPr>
              <a:t>sử</a:t>
            </a:r>
            <a:r>
              <a:rPr lang="fr-FR" sz="2200" dirty="0">
                <a:latin typeface="Calibri" pitchFamily="34" charset="0"/>
                <a:cs typeface="Calibri" pitchFamily="34" charset="0"/>
              </a:rPr>
              <a:t> </a:t>
            </a:r>
            <a:r>
              <a:rPr lang="fr-FR" sz="2200" dirty="0" err="1">
                <a:latin typeface="Calibri" pitchFamily="34" charset="0"/>
                <a:cs typeface="Calibri" pitchFamily="34" charset="0"/>
              </a:rPr>
              <a:t>dụng</a:t>
            </a:r>
            <a:r>
              <a:rPr lang="fr-FR" sz="2200" dirty="0">
                <a:latin typeface="Calibri" pitchFamily="34" charset="0"/>
                <a:cs typeface="Calibri" pitchFamily="34" charset="0"/>
              </a:rPr>
              <a:t> </a:t>
            </a:r>
            <a:r>
              <a:rPr lang="fr-FR" sz="2200" dirty="0" err="1">
                <a:latin typeface="Calibri" pitchFamily="34" charset="0"/>
                <a:cs typeface="Calibri" pitchFamily="34" charset="0"/>
              </a:rPr>
              <a:t>chung</a:t>
            </a:r>
            <a:endParaRPr lang="en-US" sz="2200" dirty="0">
              <a:latin typeface="Calibri" pitchFamily="34" charset="0"/>
              <a:cs typeface="Calibri" pitchFamily="34" charset="0"/>
            </a:endParaRPr>
          </a:p>
          <a:p>
            <a:pPr lvl="0" algn="just"/>
            <a:endParaRPr lang="en-US" sz="2200" dirty="0">
              <a:latin typeface="Calibri" pitchFamily="34" charset="0"/>
              <a:cs typeface="Calibri" pitchFamily="34" charset="0"/>
            </a:endParaRPr>
          </a:p>
        </p:txBody>
      </p:sp>
    </p:spTree>
    <p:extLst>
      <p:ext uri="{BB962C8B-B14F-4D97-AF65-F5344CB8AC3E}">
        <p14:creationId xmlns:p14="http://schemas.microsoft.com/office/powerpoint/2010/main" val="13158573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21</a:t>
            </a:fld>
            <a:endParaRPr lang="en-US"/>
          </a:p>
        </p:txBody>
      </p:sp>
      <p:sp>
        <p:nvSpPr>
          <p:cNvPr id="8" name="Title 1"/>
          <p:cNvSpPr txBox="1">
            <a:spLocks/>
          </p:cNvSpPr>
          <p:nvPr/>
        </p:nvSpPr>
        <p:spPr bwMode="auto">
          <a:xfrm>
            <a:off x="457200" y="272143"/>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spcBef>
                <a:spcPct val="20000"/>
              </a:spcBef>
            </a:pPr>
            <a:r>
              <a:rPr lang="en-US" sz="2400" dirty="0" smtClean="0">
                <a:solidFill>
                  <a:srgbClr val="0070C0"/>
                </a:solidFill>
                <a:latin typeface="+mj-lt"/>
                <a:ea typeface="+mn-ea"/>
                <a:cs typeface="Times New Roman" pitchFamily="18" charset="0"/>
              </a:rPr>
              <a:t>VĂN BẢN 3018/BTTTT-CVT CỦA BỘ TTTT VỀ HẠ TẦNG TRONG TÒA NHÀ, CÁC KHU</a:t>
            </a:r>
            <a:endParaRPr lang="en-US" sz="2400" dirty="0">
              <a:solidFill>
                <a:srgbClr val="0070C0"/>
              </a:solidFill>
              <a:latin typeface="+mj-lt"/>
              <a:ea typeface="+mn-ea"/>
              <a:cs typeface="Times New Roman" pitchFamily="18" charset="0"/>
            </a:endParaRPr>
          </a:p>
        </p:txBody>
      </p:sp>
      <p:sp>
        <p:nvSpPr>
          <p:cNvPr id="2" name="TextBox 1"/>
          <p:cNvSpPr txBox="1"/>
          <p:nvPr/>
        </p:nvSpPr>
        <p:spPr>
          <a:xfrm>
            <a:off x="283028" y="805543"/>
            <a:ext cx="8708572" cy="5262979"/>
          </a:xfrm>
          <a:prstGeom prst="rect">
            <a:avLst/>
          </a:prstGeom>
          <a:noFill/>
        </p:spPr>
        <p:txBody>
          <a:bodyPr wrap="square" rtlCol="0">
            <a:spAutoFit/>
          </a:bodyPr>
          <a:lstStyle/>
          <a:p>
            <a:pPr lvl="0" algn="just"/>
            <a:r>
              <a:rPr lang="en-US" sz="2100" b="1" dirty="0" err="1" smtClean="0">
                <a:latin typeface="+mn-lt"/>
              </a:rPr>
              <a:t>Sở</a:t>
            </a:r>
            <a:r>
              <a:rPr lang="en-US" sz="2100" b="1" dirty="0" smtClean="0">
                <a:latin typeface="+mn-lt"/>
              </a:rPr>
              <a:t> TTTT:</a:t>
            </a:r>
            <a:endParaRPr lang="en-US" sz="2100" b="1" dirty="0">
              <a:latin typeface="+mn-lt"/>
            </a:endParaRPr>
          </a:p>
          <a:p>
            <a:pPr marL="342900" lvl="0" indent="-342900" algn="just">
              <a:buFont typeface="Arial" pitchFamily="34" charset="0"/>
              <a:buChar char="•"/>
            </a:pPr>
            <a:r>
              <a:rPr lang="en-US" sz="2100" dirty="0" err="1" smtClean="0">
                <a:latin typeface="+mn-lt"/>
              </a:rPr>
              <a:t>Tuyên</a:t>
            </a:r>
            <a:r>
              <a:rPr lang="en-US" sz="2100" dirty="0" smtClean="0">
                <a:latin typeface="+mn-lt"/>
              </a:rPr>
              <a:t> </a:t>
            </a:r>
            <a:r>
              <a:rPr lang="en-US" sz="2100" dirty="0" err="1">
                <a:latin typeface="+mn-lt"/>
              </a:rPr>
              <a:t>truyền</a:t>
            </a:r>
            <a:r>
              <a:rPr lang="en-US" sz="2100" dirty="0">
                <a:latin typeface="+mn-lt"/>
              </a:rPr>
              <a:t>, </a:t>
            </a:r>
            <a:r>
              <a:rPr lang="en-US" sz="2100" dirty="0" err="1">
                <a:latin typeface="+mn-lt"/>
              </a:rPr>
              <a:t>phổ</a:t>
            </a:r>
            <a:r>
              <a:rPr lang="en-US" sz="2100" dirty="0">
                <a:latin typeface="+mn-lt"/>
              </a:rPr>
              <a:t> </a:t>
            </a:r>
            <a:r>
              <a:rPr lang="en-US" sz="2100" dirty="0" err="1">
                <a:latin typeface="+mn-lt"/>
              </a:rPr>
              <a:t>biến</a:t>
            </a:r>
            <a:r>
              <a:rPr lang="en-US" sz="2100" dirty="0">
                <a:latin typeface="+mn-lt"/>
              </a:rPr>
              <a:t>, </a:t>
            </a:r>
            <a:r>
              <a:rPr lang="en-US" sz="2100" dirty="0" err="1">
                <a:latin typeface="+mn-lt"/>
              </a:rPr>
              <a:t>hướng</a:t>
            </a:r>
            <a:r>
              <a:rPr lang="en-US" sz="2100" dirty="0">
                <a:latin typeface="+mn-lt"/>
              </a:rPr>
              <a:t> </a:t>
            </a:r>
            <a:r>
              <a:rPr lang="en-US" sz="2100" dirty="0" err="1">
                <a:latin typeface="+mn-lt"/>
              </a:rPr>
              <a:t>dẫn</a:t>
            </a:r>
            <a:r>
              <a:rPr lang="en-US" sz="2100" dirty="0">
                <a:latin typeface="+mn-lt"/>
              </a:rPr>
              <a:t> </a:t>
            </a:r>
            <a:r>
              <a:rPr lang="en-US" sz="2100" dirty="0" smtClean="0">
                <a:latin typeface="+mn-lt"/>
              </a:rPr>
              <a:t>DNVT </a:t>
            </a:r>
            <a:r>
              <a:rPr lang="en-US" sz="2100" dirty="0" err="1" smtClean="0">
                <a:latin typeface="+mn-lt"/>
              </a:rPr>
              <a:t>về</a:t>
            </a:r>
            <a:r>
              <a:rPr lang="en-US" sz="2100" dirty="0" smtClean="0">
                <a:latin typeface="+mn-lt"/>
              </a:rPr>
              <a:t> </a:t>
            </a:r>
            <a:r>
              <a:rPr lang="en-US" sz="2100" dirty="0" err="1">
                <a:latin typeface="+mn-lt"/>
              </a:rPr>
              <a:t>việc</a:t>
            </a:r>
            <a:r>
              <a:rPr lang="en-US" sz="2100" dirty="0">
                <a:latin typeface="+mn-lt"/>
              </a:rPr>
              <a:t> </a:t>
            </a:r>
            <a:r>
              <a:rPr lang="en-US" sz="2100" dirty="0" err="1">
                <a:latin typeface="+mn-lt"/>
              </a:rPr>
              <a:t>thực</a:t>
            </a:r>
            <a:r>
              <a:rPr lang="en-US" sz="2100" dirty="0">
                <a:latin typeface="+mn-lt"/>
              </a:rPr>
              <a:t> </a:t>
            </a:r>
            <a:r>
              <a:rPr lang="en-US" sz="2100" dirty="0" err="1">
                <a:latin typeface="+mn-lt"/>
              </a:rPr>
              <a:t>hiện</a:t>
            </a:r>
            <a:r>
              <a:rPr lang="en-US" sz="2100" dirty="0">
                <a:latin typeface="+mn-lt"/>
              </a:rPr>
              <a:t> </a:t>
            </a:r>
            <a:r>
              <a:rPr lang="en-US" sz="2100" dirty="0" err="1">
                <a:latin typeface="+mn-lt"/>
              </a:rPr>
              <a:t>các</a:t>
            </a:r>
            <a:r>
              <a:rPr lang="en-US" sz="2100" dirty="0">
                <a:latin typeface="+mn-lt"/>
              </a:rPr>
              <a:t> </a:t>
            </a:r>
            <a:r>
              <a:rPr lang="en-US" sz="2100" dirty="0" err="1">
                <a:latin typeface="+mn-lt"/>
              </a:rPr>
              <a:t>quy</a:t>
            </a:r>
            <a:r>
              <a:rPr lang="en-US" sz="2100" dirty="0">
                <a:latin typeface="+mn-lt"/>
              </a:rPr>
              <a:t> </a:t>
            </a:r>
            <a:r>
              <a:rPr lang="en-US" sz="2100" dirty="0" err="1">
                <a:latin typeface="+mn-lt"/>
              </a:rPr>
              <a:t>định</a:t>
            </a:r>
            <a:r>
              <a:rPr lang="en-US" sz="2100" dirty="0">
                <a:latin typeface="+mn-lt"/>
              </a:rPr>
              <a:t> </a:t>
            </a:r>
            <a:r>
              <a:rPr lang="en-US" sz="2100" dirty="0" err="1">
                <a:latin typeface="+mn-lt"/>
              </a:rPr>
              <a:t>của</a:t>
            </a:r>
            <a:r>
              <a:rPr lang="en-US" sz="2100" dirty="0">
                <a:latin typeface="+mn-lt"/>
              </a:rPr>
              <a:t> </a:t>
            </a:r>
            <a:r>
              <a:rPr lang="en-US" sz="2100" dirty="0" err="1">
                <a:latin typeface="+mn-lt"/>
              </a:rPr>
              <a:t>pháp</a:t>
            </a:r>
            <a:r>
              <a:rPr lang="en-US" sz="2100" dirty="0">
                <a:latin typeface="+mn-lt"/>
              </a:rPr>
              <a:t> </a:t>
            </a:r>
            <a:r>
              <a:rPr lang="en-US" sz="2100" dirty="0" err="1">
                <a:latin typeface="+mn-lt"/>
              </a:rPr>
              <a:t>luật</a:t>
            </a:r>
            <a:r>
              <a:rPr lang="en-US" sz="2100" dirty="0">
                <a:latin typeface="+mn-lt"/>
              </a:rPr>
              <a:t> </a:t>
            </a:r>
            <a:r>
              <a:rPr lang="en-US" sz="2100" dirty="0" err="1">
                <a:latin typeface="+mn-lt"/>
              </a:rPr>
              <a:t>về</a:t>
            </a:r>
            <a:r>
              <a:rPr lang="en-US" sz="2100" dirty="0">
                <a:latin typeface="+mn-lt"/>
              </a:rPr>
              <a:t> </a:t>
            </a:r>
            <a:r>
              <a:rPr lang="en-US" sz="2100" dirty="0" err="1">
                <a:latin typeface="+mn-lt"/>
              </a:rPr>
              <a:t>đầu</a:t>
            </a:r>
            <a:r>
              <a:rPr lang="en-US" sz="2100" dirty="0">
                <a:latin typeface="+mn-lt"/>
              </a:rPr>
              <a:t> </a:t>
            </a:r>
            <a:r>
              <a:rPr lang="en-US" sz="2100" dirty="0" err="1">
                <a:latin typeface="+mn-lt"/>
              </a:rPr>
              <a:t>tư</a:t>
            </a:r>
            <a:r>
              <a:rPr lang="en-US" sz="2100" dirty="0">
                <a:latin typeface="+mn-lt"/>
              </a:rPr>
              <a:t>, </a:t>
            </a:r>
            <a:r>
              <a:rPr lang="en-US" sz="2100" dirty="0" err="1">
                <a:latin typeface="+mn-lt"/>
              </a:rPr>
              <a:t>xây</a:t>
            </a:r>
            <a:r>
              <a:rPr lang="en-US" sz="2100" dirty="0">
                <a:latin typeface="+mn-lt"/>
              </a:rPr>
              <a:t> </a:t>
            </a:r>
            <a:r>
              <a:rPr lang="en-US" sz="2100" dirty="0" err="1">
                <a:latin typeface="+mn-lt"/>
              </a:rPr>
              <a:t>dựng</a:t>
            </a:r>
            <a:r>
              <a:rPr lang="en-US" sz="2100" dirty="0">
                <a:latin typeface="+mn-lt"/>
              </a:rPr>
              <a:t>, </a:t>
            </a:r>
            <a:r>
              <a:rPr lang="en-US" sz="2100" dirty="0" err="1">
                <a:latin typeface="+mn-lt"/>
              </a:rPr>
              <a:t>sử</a:t>
            </a:r>
            <a:r>
              <a:rPr lang="en-US" sz="2100" dirty="0">
                <a:latin typeface="+mn-lt"/>
              </a:rPr>
              <a:t> </a:t>
            </a:r>
            <a:r>
              <a:rPr lang="en-US" sz="2100" dirty="0" err="1">
                <a:latin typeface="+mn-lt"/>
              </a:rPr>
              <a:t>dụng</a:t>
            </a:r>
            <a:r>
              <a:rPr lang="en-US" sz="2100" dirty="0">
                <a:latin typeface="+mn-lt"/>
              </a:rPr>
              <a:t> </a:t>
            </a:r>
            <a:r>
              <a:rPr lang="en-US" sz="2100" dirty="0" err="1">
                <a:latin typeface="+mn-lt"/>
              </a:rPr>
              <a:t>hạ</a:t>
            </a:r>
            <a:r>
              <a:rPr lang="en-US" sz="2100" dirty="0">
                <a:latin typeface="+mn-lt"/>
              </a:rPr>
              <a:t> </a:t>
            </a:r>
            <a:r>
              <a:rPr lang="en-US" sz="2100" dirty="0" err="1">
                <a:latin typeface="+mn-lt"/>
              </a:rPr>
              <a:t>tầng</a:t>
            </a:r>
            <a:r>
              <a:rPr lang="en-US" sz="2100" dirty="0">
                <a:latin typeface="+mn-lt"/>
              </a:rPr>
              <a:t> </a:t>
            </a:r>
            <a:r>
              <a:rPr lang="en-US" sz="2100" dirty="0" err="1">
                <a:latin typeface="+mn-lt"/>
              </a:rPr>
              <a:t>viễn</a:t>
            </a:r>
            <a:r>
              <a:rPr lang="en-US" sz="2100" dirty="0">
                <a:latin typeface="+mn-lt"/>
              </a:rPr>
              <a:t> </a:t>
            </a:r>
            <a:r>
              <a:rPr lang="en-US" sz="2100" dirty="0" err="1">
                <a:latin typeface="+mn-lt"/>
              </a:rPr>
              <a:t>thông</a:t>
            </a:r>
            <a:r>
              <a:rPr lang="en-US" sz="2100" dirty="0">
                <a:latin typeface="+mn-lt"/>
              </a:rPr>
              <a:t> </a:t>
            </a:r>
            <a:r>
              <a:rPr lang="en-US" sz="2100" dirty="0" err="1">
                <a:latin typeface="+mn-lt"/>
              </a:rPr>
              <a:t>thụ</a:t>
            </a:r>
            <a:r>
              <a:rPr lang="en-US" sz="2100" dirty="0">
                <a:latin typeface="+mn-lt"/>
              </a:rPr>
              <a:t> </a:t>
            </a:r>
            <a:r>
              <a:rPr lang="en-US" sz="2100" dirty="0" err="1">
                <a:latin typeface="+mn-lt"/>
              </a:rPr>
              <a:t>động</a:t>
            </a:r>
            <a:r>
              <a:rPr lang="en-US" sz="2100" dirty="0">
                <a:latin typeface="+mn-lt"/>
              </a:rPr>
              <a:t> </a:t>
            </a:r>
            <a:r>
              <a:rPr lang="en-US" sz="2100" dirty="0" err="1">
                <a:latin typeface="+mn-lt"/>
              </a:rPr>
              <a:t>trong</a:t>
            </a:r>
            <a:r>
              <a:rPr lang="en-US" sz="2100" dirty="0">
                <a:latin typeface="+mn-lt"/>
              </a:rPr>
              <a:t> </a:t>
            </a:r>
            <a:r>
              <a:rPr lang="en-US" sz="2100" dirty="0" err="1">
                <a:latin typeface="+mn-lt"/>
              </a:rPr>
              <a:t>các</a:t>
            </a:r>
            <a:r>
              <a:rPr lang="en-US" sz="2100" dirty="0">
                <a:latin typeface="+mn-lt"/>
              </a:rPr>
              <a:t> </a:t>
            </a:r>
            <a:r>
              <a:rPr lang="en-US" sz="2100" dirty="0" err="1">
                <a:latin typeface="+mn-lt"/>
              </a:rPr>
              <a:t>khu</a:t>
            </a:r>
            <a:r>
              <a:rPr lang="en-US" sz="2100" dirty="0">
                <a:latin typeface="+mn-lt"/>
              </a:rPr>
              <a:t> </a:t>
            </a:r>
            <a:r>
              <a:rPr lang="en-US" sz="2100" dirty="0" err="1">
                <a:latin typeface="+mn-lt"/>
              </a:rPr>
              <a:t>đô</a:t>
            </a:r>
            <a:r>
              <a:rPr lang="en-US" sz="2100" dirty="0">
                <a:latin typeface="+mn-lt"/>
              </a:rPr>
              <a:t> </a:t>
            </a:r>
            <a:r>
              <a:rPr lang="en-US" sz="2100" dirty="0" err="1">
                <a:latin typeface="+mn-lt"/>
              </a:rPr>
              <a:t>thị</a:t>
            </a:r>
            <a:r>
              <a:rPr lang="en-US" sz="2100" dirty="0">
                <a:latin typeface="+mn-lt"/>
              </a:rPr>
              <a:t>, </a:t>
            </a:r>
            <a:r>
              <a:rPr lang="en-US" sz="2100" dirty="0" err="1">
                <a:latin typeface="+mn-lt"/>
              </a:rPr>
              <a:t>khu</a:t>
            </a:r>
            <a:r>
              <a:rPr lang="en-US" sz="2100" dirty="0">
                <a:latin typeface="+mn-lt"/>
              </a:rPr>
              <a:t> </a:t>
            </a:r>
            <a:r>
              <a:rPr lang="en-US" sz="2100" dirty="0" err="1">
                <a:latin typeface="+mn-lt"/>
              </a:rPr>
              <a:t>chế</a:t>
            </a:r>
            <a:r>
              <a:rPr lang="en-US" sz="2100" dirty="0">
                <a:latin typeface="+mn-lt"/>
              </a:rPr>
              <a:t> </a:t>
            </a:r>
            <a:r>
              <a:rPr lang="en-US" sz="2100" dirty="0" err="1">
                <a:latin typeface="+mn-lt"/>
              </a:rPr>
              <a:t>xuất</a:t>
            </a:r>
            <a:r>
              <a:rPr lang="en-US" sz="2100" dirty="0">
                <a:latin typeface="+mn-lt"/>
              </a:rPr>
              <a:t>, </a:t>
            </a:r>
            <a:r>
              <a:rPr lang="en-US" sz="2100" dirty="0" err="1">
                <a:latin typeface="+mn-lt"/>
              </a:rPr>
              <a:t>khu</a:t>
            </a:r>
            <a:r>
              <a:rPr lang="en-US" sz="2100" dirty="0">
                <a:latin typeface="+mn-lt"/>
              </a:rPr>
              <a:t> </a:t>
            </a:r>
            <a:r>
              <a:rPr lang="en-US" sz="2100" dirty="0" err="1">
                <a:latin typeface="+mn-lt"/>
              </a:rPr>
              <a:t>công</a:t>
            </a:r>
            <a:r>
              <a:rPr lang="en-US" sz="2100" dirty="0">
                <a:latin typeface="+mn-lt"/>
              </a:rPr>
              <a:t> </a:t>
            </a:r>
            <a:r>
              <a:rPr lang="en-US" sz="2100" dirty="0" err="1">
                <a:latin typeface="+mn-lt"/>
              </a:rPr>
              <a:t>nghiệp</a:t>
            </a:r>
            <a:r>
              <a:rPr lang="en-US" sz="2100" dirty="0">
                <a:latin typeface="+mn-lt"/>
              </a:rPr>
              <a:t>, </a:t>
            </a:r>
            <a:r>
              <a:rPr lang="en-US" sz="2100" dirty="0" err="1">
                <a:latin typeface="+mn-lt"/>
              </a:rPr>
              <a:t>khu</a:t>
            </a:r>
            <a:r>
              <a:rPr lang="en-US" sz="2100" dirty="0">
                <a:latin typeface="+mn-lt"/>
              </a:rPr>
              <a:t> </a:t>
            </a:r>
            <a:r>
              <a:rPr lang="en-US" sz="2100" dirty="0" err="1">
                <a:latin typeface="+mn-lt"/>
              </a:rPr>
              <a:t>công</a:t>
            </a:r>
            <a:r>
              <a:rPr lang="en-US" sz="2100" dirty="0">
                <a:latin typeface="+mn-lt"/>
              </a:rPr>
              <a:t> </a:t>
            </a:r>
            <a:r>
              <a:rPr lang="en-US" sz="2100" dirty="0" err="1">
                <a:latin typeface="+mn-lt"/>
              </a:rPr>
              <a:t>nghệ</a:t>
            </a:r>
            <a:r>
              <a:rPr lang="en-US" sz="2100" dirty="0">
                <a:latin typeface="+mn-lt"/>
              </a:rPr>
              <a:t> </a:t>
            </a:r>
            <a:r>
              <a:rPr lang="en-US" sz="2100" dirty="0" err="1">
                <a:latin typeface="+mn-lt"/>
              </a:rPr>
              <a:t>cao</a:t>
            </a:r>
            <a:r>
              <a:rPr lang="en-US" sz="2100" dirty="0">
                <a:latin typeface="+mn-lt"/>
              </a:rPr>
              <a:t>, </a:t>
            </a:r>
            <a:r>
              <a:rPr lang="en-US" sz="2100" dirty="0" err="1">
                <a:latin typeface="+mn-lt"/>
              </a:rPr>
              <a:t>cáp</a:t>
            </a:r>
            <a:r>
              <a:rPr lang="en-US" sz="2100" dirty="0">
                <a:latin typeface="+mn-lt"/>
              </a:rPr>
              <a:t> </a:t>
            </a:r>
            <a:r>
              <a:rPr lang="en-US" sz="2100" dirty="0" err="1">
                <a:latin typeface="+mn-lt"/>
              </a:rPr>
              <a:t>viễn</a:t>
            </a:r>
            <a:r>
              <a:rPr lang="en-US" sz="2100" dirty="0">
                <a:latin typeface="+mn-lt"/>
              </a:rPr>
              <a:t> </a:t>
            </a:r>
            <a:r>
              <a:rPr lang="en-US" sz="2100" dirty="0" err="1">
                <a:latin typeface="+mn-lt"/>
              </a:rPr>
              <a:t>thông</a:t>
            </a:r>
            <a:r>
              <a:rPr lang="en-US" sz="2100" dirty="0">
                <a:latin typeface="+mn-lt"/>
              </a:rPr>
              <a:t> </a:t>
            </a:r>
            <a:r>
              <a:rPr lang="en-US" sz="2100" dirty="0" err="1">
                <a:latin typeface="+mn-lt"/>
              </a:rPr>
              <a:t>trong</a:t>
            </a:r>
            <a:r>
              <a:rPr lang="en-US" sz="2100" dirty="0">
                <a:latin typeface="+mn-lt"/>
              </a:rPr>
              <a:t> </a:t>
            </a:r>
            <a:r>
              <a:rPr lang="en-US" sz="2100" dirty="0" err="1">
                <a:latin typeface="+mn-lt"/>
              </a:rPr>
              <a:t>các</a:t>
            </a:r>
            <a:r>
              <a:rPr lang="en-US" sz="2100" dirty="0">
                <a:latin typeface="+mn-lt"/>
              </a:rPr>
              <a:t> </a:t>
            </a:r>
            <a:r>
              <a:rPr lang="en-US" sz="2100" dirty="0" err="1">
                <a:latin typeface="+mn-lt"/>
              </a:rPr>
              <a:t>tòa</a:t>
            </a:r>
            <a:r>
              <a:rPr lang="en-US" sz="2100" dirty="0">
                <a:latin typeface="+mn-lt"/>
              </a:rPr>
              <a:t> </a:t>
            </a:r>
            <a:r>
              <a:rPr lang="en-US" sz="2100" dirty="0" err="1">
                <a:latin typeface="+mn-lt"/>
              </a:rPr>
              <a:t>nhà</a:t>
            </a:r>
            <a:r>
              <a:rPr lang="en-US" sz="2100" dirty="0">
                <a:latin typeface="+mn-lt"/>
              </a:rPr>
              <a:t>.</a:t>
            </a:r>
          </a:p>
          <a:p>
            <a:pPr marL="342900" lvl="0" indent="-342900" algn="just">
              <a:buFont typeface="Arial" pitchFamily="34" charset="0"/>
              <a:buChar char="•"/>
            </a:pPr>
            <a:r>
              <a:rPr lang="fr-FR" sz="2100" dirty="0" err="1">
                <a:latin typeface="+mn-lt"/>
              </a:rPr>
              <a:t>Yêu</a:t>
            </a:r>
            <a:r>
              <a:rPr lang="fr-FR" sz="2100" dirty="0">
                <a:latin typeface="+mn-lt"/>
              </a:rPr>
              <a:t> </a:t>
            </a:r>
            <a:r>
              <a:rPr lang="fr-FR" sz="2100" dirty="0" err="1">
                <a:latin typeface="+mn-lt"/>
              </a:rPr>
              <a:t>cầu</a:t>
            </a:r>
            <a:r>
              <a:rPr lang="fr-FR" sz="2100" dirty="0">
                <a:latin typeface="+mn-lt"/>
              </a:rPr>
              <a:t>, </a:t>
            </a:r>
            <a:r>
              <a:rPr lang="fr-FR" sz="2100" dirty="0" err="1">
                <a:latin typeface="+mn-lt"/>
              </a:rPr>
              <a:t>kiểm</a:t>
            </a:r>
            <a:r>
              <a:rPr lang="fr-FR" sz="2100" dirty="0">
                <a:latin typeface="+mn-lt"/>
              </a:rPr>
              <a:t> </a:t>
            </a:r>
            <a:r>
              <a:rPr lang="fr-FR" sz="2100" dirty="0" err="1">
                <a:latin typeface="+mn-lt"/>
              </a:rPr>
              <a:t>tra</a:t>
            </a:r>
            <a:r>
              <a:rPr lang="fr-FR" sz="2100" dirty="0">
                <a:latin typeface="+mn-lt"/>
              </a:rPr>
              <a:t>, </a:t>
            </a:r>
            <a:r>
              <a:rPr lang="fr-FR" sz="2100" dirty="0" err="1">
                <a:latin typeface="+mn-lt"/>
              </a:rPr>
              <a:t>giám</a:t>
            </a:r>
            <a:r>
              <a:rPr lang="fr-FR" sz="2100" dirty="0">
                <a:latin typeface="+mn-lt"/>
              </a:rPr>
              <a:t> </a:t>
            </a:r>
            <a:r>
              <a:rPr lang="fr-FR" sz="2100" dirty="0" err="1">
                <a:latin typeface="+mn-lt"/>
              </a:rPr>
              <a:t>sát</a:t>
            </a:r>
            <a:r>
              <a:rPr lang="fr-FR" sz="2100" dirty="0">
                <a:latin typeface="+mn-lt"/>
              </a:rPr>
              <a:t>, </a:t>
            </a:r>
            <a:r>
              <a:rPr lang="fr-FR" sz="2100" dirty="0" err="1">
                <a:latin typeface="+mn-lt"/>
              </a:rPr>
              <a:t>đảm</a:t>
            </a:r>
            <a:r>
              <a:rPr lang="fr-FR" sz="2100" dirty="0">
                <a:latin typeface="+mn-lt"/>
              </a:rPr>
              <a:t> </a:t>
            </a:r>
            <a:r>
              <a:rPr lang="fr-FR" sz="2100" dirty="0" err="1">
                <a:latin typeface="+mn-lt"/>
              </a:rPr>
              <a:t>bảo</a:t>
            </a:r>
            <a:r>
              <a:rPr lang="fr-FR" sz="2100" dirty="0">
                <a:latin typeface="+mn-lt"/>
              </a:rPr>
              <a:t> </a:t>
            </a:r>
            <a:r>
              <a:rPr lang="en-US" sz="2100" dirty="0" smtClean="0">
                <a:latin typeface="+mn-lt"/>
              </a:rPr>
              <a:t>DNVT </a:t>
            </a:r>
            <a:r>
              <a:rPr lang="fr-FR" sz="2100" dirty="0" smtClean="0">
                <a:latin typeface="+mn-lt"/>
              </a:rPr>
              <a:t>:</a:t>
            </a:r>
            <a:endParaRPr lang="en-US" sz="2100" dirty="0">
              <a:latin typeface="+mn-lt"/>
            </a:endParaRPr>
          </a:p>
          <a:p>
            <a:pPr marL="342900" lvl="0" indent="-342900" algn="just">
              <a:buFont typeface="Wingdings" pitchFamily="2" charset="2"/>
              <a:buChar char="ü"/>
            </a:pPr>
            <a:r>
              <a:rPr lang="fr-FR" sz="2100" dirty="0" err="1">
                <a:latin typeface="+mn-lt"/>
              </a:rPr>
              <a:t>Thỏa</a:t>
            </a:r>
            <a:r>
              <a:rPr lang="fr-FR" sz="2100" dirty="0">
                <a:latin typeface="+mn-lt"/>
              </a:rPr>
              <a:t> </a:t>
            </a:r>
            <a:r>
              <a:rPr lang="fr-FR" sz="2100" dirty="0" err="1">
                <a:latin typeface="+mn-lt"/>
              </a:rPr>
              <a:t>thuận</a:t>
            </a:r>
            <a:r>
              <a:rPr lang="fr-FR" sz="2100" dirty="0">
                <a:latin typeface="+mn-lt"/>
              </a:rPr>
              <a:t>, </a:t>
            </a:r>
            <a:r>
              <a:rPr lang="fr-FR" sz="2100" dirty="0" err="1">
                <a:latin typeface="+mn-lt"/>
              </a:rPr>
              <a:t>ký</a:t>
            </a:r>
            <a:r>
              <a:rPr lang="fr-FR" sz="2100" dirty="0">
                <a:latin typeface="+mn-lt"/>
              </a:rPr>
              <a:t> </a:t>
            </a:r>
            <a:r>
              <a:rPr lang="fr-FR" sz="2100" dirty="0" err="1">
                <a:latin typeface="+mn-lt"/>
              </a:rPr>
              <a:t>kết</a:t>
            </a:r>
            <a:r>
              <a:rPr lang="fr-FR" sz="2100" dirty="0">
                <a:latin typeface="+mn-lt"/>
              </a:rPr>
              <a:t> </a:t>
            </a:r>
            <a:r>
              <a:rPr lang="fr-FR" sz="2100" dirty="0" err="1">
                <a:latin typeface="+mn-lt"/>
              </a:rPr>
              <a:t>hợp</a:t>
            </a:r>
            <a:r>
              <a:rPr lang="fr-FR" sz="2100" dirty="0">
                <a:latin typeface="+mn-lt"/>
              </a:rPr>
              <a:t> </a:t>
            </a:r>
            <a:r>
              <a:rPr lang="fr-FR" sz="2100" dirty="0" err="1">
                <a:latin typeface="+mn-lt"/>
              </a:rPr>
              <a:t>đồng</a:t>
            </a:r>
            <a:r>
              <a:rPr lang="fr-FR" sz="2100" dirty="0">
                <a:latin typeface="+mn-lt"/>
              </a:rPr>
              <a:t> </a:t>
            </a:r>
            <a:r>
              <a:rPr lang="fr-FR" sz="2100" dirty="0" err="1">
                <a:latin typeface="+mn-lt"/>
              </a:rPr>
              <a:t>xây</a:t>
            </a:r>
            <a:r>
              <a:rPr lang="fr-FR" sz="2100" dirty="0">
                <a:latin typeface="+mn-lt"/>
              </a:rPr>
              <a:t> </a:t>
            </a:r>
            <a:r>
              <a:rPr lang="fr-FR" sz="2100" dirty="0" err="1">
                <a:latin typeface="+mn-lt"/>
              </a:rPr>
              <a:t>dựng</a:t>
            </a:r>
            <a:r>
              <a:rPr lang="fr-FR" sz="2100" dirty="0">
                <a:latin typeface="+mn-lt"/>
              </a:rPr>
              <a:t> </a:t>
            </a:r>
            <a:r>
              <a:rPr lang="fr-FR" sz="2100" dirty="0" err="1">
                <a:latin typeface="+mn-lt"/>
              </a:rPr>
              <a:t>hạ</a:t>
            </a:r>
            <a:r>
              <a:rPr lang="fr-FR" sz="2100" dirty="0">
                <a:latin typeface="+mn-lt"/>
              </a:rPr>
              <a:t> </a:t>
            </a:r>
            <a:r>
              <a:rPr lang="fr-FR" sz="2100" dirty="0" err="1">
                <a:latin typeface="+mn-lt"/>
              </a:rPr>
              <a:t>tầng</a:t>
            </a:r>
            <a:r>
              <a:rPr lang="fr-FR" sz="2100" dirty="0">
                <a:latin typeface="+mn-lt"/>
              </a:rPr>
              <a:t>, </a:t>
            </a:r>
            <a:r>
              <a:rPr lang="fr-FR" sz="2100" dirty="0" err="1">
                <a:latin typeface="+mn-lt"/>
              </a:rPr>
              <a:t>cung</a:t>
            </a:r>
            <a:r>
              <a:rPr lang="fr-FR" sz="2100" dirty="0">
                <a:latin typeface="+mn-lt"/>
              </a:rPr>
              <a:t> </a:t>
            </a:r>
            <a:r>
              <a:rPr lang="fr-FR" sz="2100" dirty="0" err="1">
                <a:latin typeface="+mn-lt"/>
              </a:rPr>
              <a:t>cấp</a:t>
            </a:r>
            <a:r>
              <a:rPr lang="fr-FR" sz="2100" dirty="0">
                <a:latin typeface="+mn-lt"/>
              </a:rPr>
              <a:t> </a:t>
            </a:r>
            <a:r>
              <a:rPr lang="fr-FR" sz="2100" dirty="0" err="1">
                <a:latin typeface="+mn-lt"/>
              </a:rPr>
              <a:t>dịch</a:t>
            </a:r>
            <a:r>
              <a:rPr lang="fr-FR" sz="2100" dirty="0">
                <a:latin typeface="+mn-lt"/>
              </a:rPr>
              <a:t> </a:t>
            </a:r>
            <a:r>
              <a:rPr lang="fr-FR" sz="2100" dirty="0" err="1">
                <a:latin typeface="+mn-lt"/>
              </a:rPr>
              <a:t>vụ</a:t>
            </a:r>
            <a:r>
              <a:rPr lang="fr-FR" sz="2100" dirty="0">
                <a:latin typeface="+mn-lt"/>
              </a:rPr>
              <a:t> </a:t>
            </a:r>
            <a:r>
              <a:rPr lang="fr-FR" sz="2100" dirty="0" err="1">
                <a:latin typeface="+mn-lt"/>
              </a:rPr>
              <a:t>viễn</a:t>
            </a:r>
            <a:r>
              <a:rPr lang="fr-FR" sz="2100" dirty="0">
                <a:latin typeface="+mn-lt"/>
              </a:rPr>
              <a:t> </a:t>
            </a:r>
            <a:r>
              <a:rPr lang="fr-FR" sz="2100" dirty="0" err="1">
                <a:latin typeface="+mn-lt"/>
              </a:rPr>
              <a:t>thông</a:t>
            </a:r>
            <a:r>
              <a:rPr lang="fr-FR" sz="2100" dirty="0">
                <a:latin typeface="+mn-lt"/>
              </a:rPr>
              <a:t> </a:t>
            </a:r>
            <a:r>
              <a:rPr lang="fr-FR" sz="2100" dirty="0" err="1">
                <a:latin typeface="+mn-lt"/>
              </a:rPr>
              <a:t>tại</a:t>
            </a:r>
            <a:r>
              <a:rPr lang="fr-FR" sz="2100" dirty="0">
                <a:latin typeface="+mn-lt"/>
              </a:rPr>
              <a:t> </a:t>
            </a:r>
            <a:r>
              <a:rPr lang="fr-FR" sz="2100" dirty="0" err="1">
                <a:latin typeface="+mn-lt"/>
              </a:rPr>
              <a:t>các</a:t>
            </a:r>
            <a:r>
              <a:rPr lang="fr-FR" sz="2100" dirty="0">
                <a:latin typeface="+mn-lt"/>
              </a:rPr>
              <a:t> </a:t>
            </a:r>
            <a:r>
              <a:rPr lang="fr-FR" sz="2100" dirty="0" err="1">
                <a:latin typeface="+mn-lt"/>
              </a:rPr>
              <a:t>tòa</a:t>
            </a:r>
            <a:r>
              <a:rPr lang="fr-FR" sz="2100" dirty="0">
                <a:latin typeface="+mn-lt"/>
              </a:rPr>
              <a:t> </a:t>
            </a:r>
            <a:r>
              <a:rPr lang="fr-FR" sz="2100" dirty="0" err="1">
                <a:latin typeface="+mn-lt"/>
              </a:rPr>
              <a:t>nhà</a:t>
            </a:r>
            <a:r>
              <a:rPr lang="fr-FR" sz="2100" dirty="0">
                <a:latin typeface="+mn-lt"/>
              </a:rPr>
              <a:t>, </a:t>
            </a:r>
            <a:r>
              <a:rPr lang="fr-FR" sz="2100" dirty="0" err="1">
                <a:latin typeface="+mn-lt"/>
              </a:rPr>
              <a:t>khu</a:t>
            </a:r>
            <a:r>
              <a:rPr lang="fr-FR" sz="2100" dirty="0">
                <a:latin typeface="+mn-lt"/>
              </a:rPr>
              <a:t> </a:t>
            </a:r>
            <a:r>
              <a:rPr lang="fr-FR" sz="2100" dirty="0" smtClean="0">
                <a:latin typeface="+mn-lt"/>
              </a:rPr>
              <a:t>ĐT, </a:t>
            </a:r>
            <a:r>
              <a:rPr lang="fr-FR" sz="2100" dirty="0" err="1">
                <a:latin typeface="+mn-lt"/>
              </a:rPr>
              <a:t>khu</a:t>
            </a:r>
            <a:r>
              <a:rPr lang="fr-FR" sz="2100" dirty="0">
                <a:latin typeface="+mn-lt"/>
              </a:rPr>
              <a:t> </a:t>
            </a:r>
            <a:r>
              <a:rPr lang="fr-FR" sz="2100" dirty="0" smtClean="0">
                <a:latin typeface="+mn-lt"/>
              </a:rPr>
              <a:t>CN, </a:t>
            </a:r>
            <a:r>
              <a:rPr lang="fr-FR" sz="2100" dirty="0" err="1">
                <a:latin typeface="+mn-lt"/>
              </a:rPr>
              <a:t>khu</a:t>
            </a:r>
            <a:r>
              <a:rPr lang="fr-FR" sz="2100" dirty="0">
                <a:latin typeface="+mn-lt"/>
              </a:rPr>
              <a:t> </a:t>
            </a:r>
            <a:r>
              <a:rPr lang="fr-FR" sz="2100" dirty="0" smtClean="0">
                <a:latin typeface="+mn-lt"/>
              </a:rPr>
              <a:t>CX, </a:t>
            </a:r>
            <a:r>
              <a:rPr lang="fr-FR" sz="2100" dirty="0" err="1">
                <a:latin typeface="+mn-lt"/>
              </a:rPr>
              <a:t>khu</a:t>
            </a:r>
            <a:r>
              <a:rPr lang="fr-FR" sz="2100" dirty="0">
                <a:latin typeface="+mn-lt"/>
              </a:rPr>
              <a:t> </a:t>
            </a:r>
            <a:r>
              <a:rPr lang="fr-FR" sz="2100" dirty="0" smtClean="0">
                <a:latin typeface="+mn-lt"/>
              </a:rPr>
              <a:t>CNC </a:t>
            </a:r>
            <a:r>
              <a:rPr lang="fr-FR" sz="2100" dirty="0" err="1" smtClean="0">
                <a:latin typeface="+mn-lt"/>
              </a:rPr>
              <a:t>theo</a:t>
            </a:r>
            <a:r>
              <a:rPr lang="fr-FR" sz="2100" dirty="0" smtClean="0">
                <a:latin typeface="+mn-lt"/>
              </a:rPr>
              <a:t> </a:t>
            </a:r>
            <a:r>
              <a:rPr lang="fr-FR" sz="2100" dirty="0" err="1">
                <a:latin typeface="+mn-lt"/>
              </a:rPr>
              <a:t>đúng</a:t>
            </a:r>
            <a:r>
              <a:rPr lang="fr-FR" sz="2100" dirty="0">
                <a:latin typeface="+mn-lt"/>
              </a:rPr>
              <a:t> </a:t>
            </a:r>
            <a:r>
              <a:rPr lang="fr-FR" sz="2100" dirty="0" err="1" smtClean="0">
                <a:latin typeface="+mn-lt"/>
              </a:rPr>
              <a:t>quy</a:t>
            </a:r>
            <a:r>
              <a:rPr lang="fr-FR" sz="2100" dirty="0" smtClean="0">
                <a:latin typeface="+mn-lt"/>
              </a:rPr>
              <a:t> </a:t>
            </a:r>
            <a:r>
              <a:rPr lang="fr-FR" sz="2100" dirty="0" err="1" smtClean="0">
                <a:latin typeface="+mn-lt"/>
              </a:rPr>
              <a:t>định</a:t>
            </a:r>
            <a:endParaRPr lang="en-US" sz="2100" dirty="0">
              <a:latin typeface="+mn-lt"/>
            </a:endParaRPr>
          </a:p>
          <a:p>
            <a:pPr marL="342900" lvl="0" indent="-342900" algn="just">
              <a:buFont typeface="Wingdings" pitchFamily="2" charset="2"/>
              <a:buChar char="ü"/>
            </a:pPr>
            <a:r>
              <a:rPr lang="fr-FR" sz="2100" dirty="0" err="1">
                <a:latin typeface="+mn-lt"/>
              </a:rPr>
              <a:t>Cạnh</a:t>
            </a:r>
            <a:r>
              <a:rPr lang="fr-FR" sz="2100" dirty="0">
                <a:latin typeface="+mn-lt"/>
              </a:rPr>
              <a:t> </a:t>
            </a:r>
            <a:r>
              <a:rPr lang="fr-FR" sz="2100" dirty="0" err="1">
                <a:latin typeface="+mn-lt"/>
              </a:rPr>
              <a:t>tranh</a:t>
            </a:r>
            <a:r>
              <a:rPr lang="fr-FR" sz="2100" dirty="0">
                <a:latin typeface="+mn-lt"/>
              </a:rPr>
              <a:t> </a:t>
            </a:r>
            <a:r>
              <a:rPr lang="fr-FR" sz="2100" dirty="0" err="1">
                <a:latin typeface="+mn-lt"/>
              </a:rPr>
              <a:t>lành</a:t>
            </a:r>
            <a:r>
              <a:rPr lang="fr-FR" sz="2100" dirty="0">
                <a:latin typeface="+mn-lt"/>
              </a:rPr>
              <a:t> </a:t>
            </a:r>
            <a:r>
              <a:rPr lang="fr-FR" sz="2100" dirty="0" err="1">
                <a:latin typeface="+mn-lt"/>
              </a:rPr>
              <a:t>mạnh</a:t>
            </a:r>
            <a:r>
              <a:rPr lang="fr-FR" sz="2100" dirty="0">
                <a:latin typeface="+mn-lt"/>
              </a:rPr>
              <a:t>, </a:t>
            </a:r>
            <a:r>
              <a:rPr lang="fr-FR" sz="2100" dirty="0" err="1">
                <a:latin typeface="+mn-lt"/>
              </a:rPr>
              <a:t>đảm</a:t>
            </a:r>
            <a:r>
              <a:rPr lang="fr-FR" sz="2100" dirty="0">
                <a:latin typeface="+mn-lt"/>
              </a:rPr>
              <a:t> </a:t>
            </a:r>
            <a:r>
              <a:rPr lang="fr-FR" sz="2100" dirty="0" err="1">
                <a:latin typeface="+mn-lt"/>
              </a:rPr>
              <a:t>bảo</a:t>
            </a:r>
            <a:r>
              <a:rPr lang="fr-FR" sz="2100" dirty="0">
                <a:latin typeface="+mn-lt"/>
              </a:rPr>
              <a:t> </a:t>
            </a:r>
            <a:r>
              <a:rPr lang="fr-FR" sz="2100" dirty="0" err="1">
                <a:latin typeface="+mn-lt"/>
              </a:rPr>
              <a:t>nguyên</a:t>
            </a:r>
            <a:r>
              <a:rPr lang="fr-FR" sz="2100" dirty="0">
                <a:latin typeface="+mn-lt"/>
              </a:rPr>
              <a:t> </a:t>
            </a:r>
            <a:r>
              <a:rPr lang="fr-FR" sz="2100" dirty="0" err="1">
                <a:latin typeface="+mn-lt"/>
              </a:rPr>
              <a:t>tắc</a:t>
            </a:r>
            <a:r>
              <a:rPr lang="fr-FR" sz="2100" dirty="0">
                <a:latin typeface="+mn-lt"/>
              </a:rPr>
              <a:t> </a:t>
            </a:r>
            <a:r>
              <a:rPr lang="fr-FR" sz="2100" dirty="0" err="1">
                <a:latin typeface="+mn-lt"/>
              </a:rPr>
              <a:t>người</a:t>
            </a:r>
            <a:r>
              <a:rPr lang="fr-FR" sz="2100" dirty="0">
                <a:latin typeface="+mn-lt"/>
              </a:rPr>
              <a:t> </a:t>
            </a:r>
            <a:r>
              <a:rPr lang="fr-FR" sz="2100" dirty="0" err="1">
                <a:latin typeface="+mn-lt"/>
              </a:rPr>
              <a:t>sử</a:t>
            </a:r>
            <a:r>
              <a:rPr lang="fr-FR" sz="2100" dirty="0">
                <a:latin typeface="+mn-lt"/>
              </a:rPr>
              <a:t> </a:t>
            </a:r>
            <a:r>
              <a:rPr lang="fr-FR" sz="2100" dirty="0" err="1">
                <a:latin typeface="+mn-lt"/>
              </a:rPr>
              <a:t>dụng</a:t>
            </a:r>
            <a:r>
              <a:rPr lang="fr-FR" sz="2100" dirty="0">
                <a:latin typeface="+mn-lt"/>
              </a:rPr>
              <a:t> </a:t>
            </a:r>
            <a:r>
              <a:rPr lang="fr-FR" sz="2100" dirty="0" err="1">
                <a:latin typeface="+mn-lt"/>
              </a:rPr>
              <a:t>dịch</a:t>
            </a:r>
            <a:r>
              <a:rPr lang="fr-FR" sz="2100" dirty="0">
                <a:latin typeface="+mn-lt"/>
              </a:rPr>
              <a:t> </a:t>
            </a:r>
            <a:r>
              <a:rPr lang="fr-FR" sz="2100" dirty="0" err="1">
                <a:latin typeface="+mn-lt"/>
              </a:rPr>
              <a:t>vụ</a:t>
            </a:r>
            <a:r>
              <a:rPr lang="fr-FR" sz="2100" dirty="0">
                <a:latin typeface="+mn-lt"/>
              </a:rPr>
              <a:t> </a:t>
            </a:r>
            <a:r>
              <a:rPr lang="fr-FR" sz="2100" dirty="0" err="1">
                <a:latin typeface="+mn-lt"/>
              </a:rPr>
              <a:t>được</a:t>
            </a:r>
            <a:r>
              <a:rPr lang="fr-FR" sz="2100" dirty="0">
                <a:latin typeface="+mn-lt"/>
              </a:rPr>
              <a:t> </a:t>
            </a:r>
            <a:r>
              <a:rPr lang="fr-FR" sz="2100" dirty="0" err="1">
                <a:latin typeface="+mn-lt"/>
              </a:rPr>
              <a:t>tự</a:t>
            </a:r>
            <a:r>
              <a:rPr lang="fr-FR" sz="2100" dirty="0">
                <a:latin typeface="+mn-lt"/>
              </a:rPr>
              <a:t> do </a:t>
            </a:r>
            <a:r>
              <a:rPr lang="fr-FR" sz="2100" dirty="0" err="1">
                <a:latin typeface="+mn-lt"/>
              </a:rPr>
              <a:t>lựa</a:t>
            </a:r>
            <a:r>
              <a:rPr lang="fr-FR" sz="2100" dirty="0">
                <a:latin typeface="+mn-lt"/>
              </a:rPr>
              <a:t> </a:t>
            </a:r>
            <a:r>
              <a:rPr lang="fr-FR" sz="2100" dirty="0" err="1">
                <a:latin typeface="+mn-lt"/>
              </a:rPr>
              <a:t>chọn</a:t>
            </a:r>
            <a:r>
              <a:rPr lang="fr-FR" sz="2100" dirty="0">
                <a:latin typeface="+mn-lt"/>
              </a:rPr>
              <a:t> </a:t>
            </a:r>
            <a:r>
              <a:rPr lang="fr-FR" sz="2100" dirty="0" err="1">
                <a:latin typeface="+mn-lt"/>
              </a:rPr>
              <a:t>nhà</a:t>
            </a:r>
            <a:r>
              <a:rPr lang="fr-FR" sz="2100" dirty="0">
                <a:latin typeface="+mn-lt"/>
              </a:rPr>
              <a:t> </a:t>
            </a:r>
            <a:r>
              <a:rPr lang="fr-FR" sz="2100" dirty="0" err="1">
                <a:latin typeface="+mn-lt"/>
              </a:rPr>
              <a:t>cung</a:t>
            </a:r>
            <a:r>
              <a:rPr lang="fr-FR" sz="2100" dirty="0">
                <a:latin typeface="+mn-lt"/>
              </a:rPr>
              <a:t> </a:t>
            </a:r>
            <a:r>
              <a:rPr lang="fr-FR" sz="2100" dirty="0" err="1">
                <a:latin typeface="+mn-lt"/>
              </a:rPr>
              <a:t>cấp</a:t>
            </a:r>
            <a:r>
              <a:rPr lang="fr-FR" sz="2100" dirty="0">
                <a:latin typeface="+mn-lt"/>
              </a:rPr>
              <a:t> </a:t>
            </a:r>
            <a:r>
              <a:rPr lang="en-US" sz="2100" dirty="0" smtClean="0">
                <a:latin typeface="+mn-lt"/>
              </a:rPr>
              <a:t>DVVT</a:t>
            </a:r>
            <a:endParaRPr lang="en-US" sz="2100" dirty="0">
              <a:latin typeface="+mn-lt"/>
            </a:endParaRPr>
          </a:p>
          <a:p>
            <a:pPr marL="342900" lvl="0" indent="-342900" algn="just">
              <a:buFont typeface="Wingdings" pitchFamily="2" charset="2"/>
              <a:buChar char="ü"/>
            </a:pPr>
            <a:r>
              <a:rPr lang="fr-FR" sz="2100" dirty="0" err="1">
                <a:latin typeface="+mn-lt"/>
              </a:rPr>
              <a:t>Yêu</a:t>
            </a:r>
            <a:r>
              <a:rPr lang="fr-FR" sz="2100" dirty="0">
                <a:latin typeface="+mn-lt"/>
              </a:rPr>
              <a:t> </a:t>
            </a:r>
            <a:r>
              <a:rPr lang="fr-FR" sz="2100" dirty="0" err="1">
                <a:latin typeface="+mn-lt"/>
              </a:rPr>
              <a:t>cầu</a:t>
            </a:r>
            <a:r>
              <a:rPr lang="fr-FR" sz="2100" dirty="0">
                <a:latin typeface="+mn-lt"/>
              </a:rPr>
              <a:t> </a:t>
            </a:r>
            <a:r>
              <a:rPr lang="fr-FR" sz="2100" dirty="0" err="1">
                <a:latin typeface="+mn-lt"/>
              </a:rPr>
              <a:t>chủ</a:t>
            </a:r>
            <a:r>
              <a:rPr lang="fr-FR" sz="2100" dirty="0">
                <a:latin typeface="+mn-lt"/>
              </a:rPr>
              <a:t> </a:t>
            </a:r>
            <a:r>
              <a:rPr lang="fr-FR" sz="2100" dirty="0" err="1">
                <a:latin typeface="+mn-lt"/>
              </a:rPr>
              <a:t>đầu</a:t>
            </a:r>
            <a:r>
              <a:rPr lang="fr-FR" sz="2100" dirty="0">
                <a:latin typeface="+mn-lt"/>
              </a:rPr>
              <a:t> </a:t>
            </a:r>
            <a:r>
              <a:rPr lang="fr-FR" sz="2100" dirty="0" err="1">
                <a:latin typeface="+mn-lt"/>
              </a:rPr>
              <a:t>tư</a:t>
            </a:r>
            <a:r>
              <a:rPr lang="fr-FR" sz="2100" dirty="0">
                <a:latin typeface="+mn-lt"/>
              </a:rPr>
              <a:t> </a:t>
            </a:r>
            <a:r>
              <a:rPr lang="fr-FR" sz="2100" dirty="0" err="1">
                <a:latin typeface="+mn-lt"/>
              </a:rPr>
              <a:t>tòa</a:t>
            </a:r>
            <a:r>
              <a:rPr lang="fr-FR" sz="2100" dirty="0">
                <a:latin typeface="+mn-lt"/>
              </a:rPr>
              <a:t> </a:t>
            </a:r>
            <a:r>
              <a:rPr lang="fr-FR" sz="2100" dirty="0" err="1">
                <a:latin typeface="+mn-lt"/>
              </a:rPr>
              <a:t>nhà</a:t>
            </a:r>
            <a:r>
              <a:rPr lang="fr-FR" sz="2100" dirty="0">
                <a:latin typeface="+mn-lt"/>
              </a:rPr>
              <a:t>, </a:t>
            </a:r>
            <a:r>
              <a:rPr lang="fr-FR" sz="2100" dirty="0" err="1">
                <a:latin typeface="+mn-lt"/>
              </a:rPr>
              <a:t>khu</a:t>
            </a:r>
            <a:r>
              <a:rPr lang="fr-FR" sz="2100" dirty="0">
                <a:latin typeface="+mn-lt"/>
              </a:rPr>
              <a:t> ĐT, </a:t>
            </a:r>
            <a:r>
              <a:rPr lang="fr-FR" sz="2100" dirty="0" err="1">
                <a:latin typeface="+mn-lt"/>
              </a:rPr>
              <a:t>khu</a:t>
            </a:r>
            <a:r>
              <a:rPr lang="fr-FR" sz="2100" dirty="0">
                <a:latin typeface="+mn-lt"/>
              </a:rPr>
              <a:t> CN, </a:t>
            </a:r>
            <a:r>
              <a:rPr lang="fr-FR" sz="2100" dirty="0" err="1">
                <a:latin typeface="+mn-lt"/>
              </a:rPr>
              <a:t>khu</a:t>
            </a:r>
            <a:r>
              <a:rPr lang="fr-FR" sz="2100" dirty="0">
                <a:latin typeface="+mn-lt"/>
              </a:rPr>
              <a:t> CX, </a:t>
            </a:r>
            <a:r>
              <a:rPr lang="fr-FR" sz="2100" dirty="0" err="1">
                <a:latin typeface="+mn-lt"/>
              </a:rPr>
              <a:t>khu</a:t>
            </a:r>
            <a:r>
              <a:rPr lang="fr-FR" sz="2100" dirty="0">
                <a:latin typeface="+mn-lt"/>
              </a:rPr>
              <a:t> CNC </a:t>
            </a:r>
            <a:r>
              <a:rPr lang="fr-FR" sz="2100" dirty="0" err="1">
                <a:latin typeface="+mn-lt"/>
              </a:rPr>
              <a:t>tuân</a:t>
            </a:r>
            <a:r>
              <a:rPr lang="fr-FR" sz="2100" dirty="0">
                <a:latin typeface="+mn-lt"/>
              </a:rPr>
              <a:t> </a:t>
            </a:r>
            <a:r>
              <a:rPr lang="fr-FR" sz="2100" dirty="0" err="1">
                <a:latin typeface="+mn-lt"/>
              </a:rPr>
              <a:t>thủ</a:t>
            </a:r>
            <a:r>
              <a:rPr lang="fr-FR" sz="2100" dirty="0">
                <a:latin typeface="+mn-lt"/>
              </a:rPr>
              <a:t> </a:t>
            </a:r>
            <a:r>
              <a:rPr lang="fr-FR" sz="2100" dirty="0" err="1">
                <a:latin typeface="+mn-lt"/>
              </a:rPr>
              <a:t>theo</a:t>
            </a:r>
            <a:r>
              <a:rPr lang="fr-FR" sz="2100" dirty="0">
                <a:latin typeface="+mn-lt"/>
              </a:rPr>
              <a:t> </a:t>
            </a:r>
            <a:r>
              <a:rPr lang="fr-FR" sz="2100" dirty="0" err="1">
                <a:latin typeface="+mn-lt"/>
              </a:rPr>
              <a:t>đúng</a:t>
            </a:r>
            <a:r>
              <a:rPr lang="fr-FR" sz="2100" dirty="0">
                <a:latin typeface="+mn-lt"/>
              </a:rPr>
              <a:t> </a:t>
            </a:r>
            <a:r>
              <a:rPr lang="fr-FR" sz="2100" dirty="0" err="1">
                <a:latin typeface="+mn-lt"/>
              </a:rPr>
              <a:t>quy</a:t>
            </a:r>
            <a:r>
              <a:rPr lang="fr-FR" sz="2100" dirty="0">
                <a:latin typeface="+mn-lt"/>
              </a:rPr>
              <a:t> </a:t>
            </a:r>
            <a:r>
              <a:rPr lang="fr-FR" sz="2100" dirty="0" err="1">
                <a:latin typeface="+mn-lt"/>
              </a:rPr>
              <a:t>định</a:t>
            </a:r>
            <a:r>
              <a:rPr lang="fr-FR" sz="2100" dirty="0">
                <a:latin typeface="+mn-lt"/>
              </a:rPr>
              <a:t> </a:t>
            </a:r>
            <a:r>
              <a:rPr lang="fr-FR" sz="2100" dirty="0" err="1" smtClean="0">
                <a:latin typeface="+mn-lt"/>
              </a:rPr>
              <a:t>về</a:t>
            </a:r>
            <a:r>
              <a:rPr lang="fr-FR" sz="2100" dirty="0" smtClean="0">
                <a:latin typeface="+mn-lt"/>
              </a:rPr>
              <a:t> </a:t>
            </a:r>
            <a:r>
              <a:rPr lang="fr-FR" sz="2100" dirty="0">
                <a:latin typeface="+mn-lt"/>
              </a:rPr>
              <a:t>chia </a:t>
            </a:r>
            <a:r>
              <a:rPr lang="fr-FR" sz="2100" dirty="0" err="1">
                <a:latin typeface="+mn-lt"/>
              </a:rPr>
              <a:t>sẻ</a:t>
            </a:r>
            <a:r>
              <a:rPr lang="fr-FR" sz="2100" dirty="0">
                <a:latin typeface="+mn-lt"/>
              </a:rPr>
              <a:t>, </a:t>
            </a:r>
            <a:r>
              <a:rPr lang="fr-FR" sz="2100" dirty="0" err="1">
                <a:latin typeface="+mn-lt"/>
              </a:rPr>
              <a:t>sử</a:t>
            </a:r>
            <a:r>
              <a:rPr lang="fr-FR" sz="2100" dirty="0">
                <a:latin typeface="+mn-lt"/>
              </a:rPr>
              <a:t> </a:t>
            </a:r>
            <a:r>
              <a:rPr lang="fr-FR" sz="2100" dirty="0" err="1">
                <a:latin typeface="+mn-lt"/>
              </a:rPr>
              <a:t>dụng</a:t>
            </a:r>
            <a:r>
              <a:rPr lang="fr-FR" sz="2100" dirty="0">
                <a:latin typeface="+mn-lt"/>
              </a:rPr>
              <a:t> </a:t>
            </a:r>
            <a:r>
              <a:rPr lang="fr-FR" sz="2100" dirty="0" err="1">
                <a:latin typeface="+mn-lt"/>
              </a:rPr>
              <a:t>chung</a:t>
            </a:r>
            <a:r>
              <a:rPr lang="fr-FR" sz="2100" dirty="0">
                <a:latin typeface="+mn-lt"/>
              </a:rPr>
              <a:t> </a:t>
            </a:r>
            <a:r>
              <a:rPr lang="fr-FR" sz="2100" dirty="0" err="1">
                <a:latin typeface="+mn-lt"/>
              </a:rPr>
              <a:t>hạ</a:t>
            </a:r>
            <a:r>
              <a:rPr lang="fr-FR" sz="2100" dirty="0">
                <a:latin typeface="+mn-lt"/>
              </a:rPr>
              <a:t> </a:t>
            </a:r>
            <a:r>
              <a:rPr lang="fr-FR" sz="2100" dirty="0" err="1">
                <a:latin typeface="+mn-lt"/>
              </a:rPr>
              <a:t>tầng</a:t>
            </a:r>
            <a:r>
              <a:rPr lang="fr-FR" sz="2100" dirty="0">
                <a:latin typeface="+mn-lt"/>
              </a:rPr>
              <a:t> </a:t>
            </a:r>
            <a:r>
              <a:rPr lang="fr-FR" sz="2100" dirty="0" err="1">
                <a:latin typeface="+mn-lt"/>
              </a:rPr>
              <a:t>viễn</a:t>
            </a:r>
            <a:r>
              <a:rPr lang="fr-FR" sz="2100" dirty="0">
                <a:latin typeface="+mn-lt"/>
              </a:rPr>
              <a:t> </a:t>
            </a:r>
            <a:r>
              <a:rPr lang="fr-FR" sz="2100" dirty="0" err="1">
                <a:latin typeface="+mn-lt"/>
              </a:rPr>
              <a:t>thông</a:t>
            </a:r>
            <a:r>
              <a:rPr lang="fr-FR" sz="2100" dirty="0">
                <a:latin typeface="+mn-lt"/>
              </a:rPr>
              <a:t>, </a:t>
            </a:r>
            <a:r>
              <a:rPr lang="fr-FR" sz="2100" dirty="0" err="1">
                <a:latin typeface="+mn-lt"/>
              </a:rPr>
              <a:t>cạnh</a:t>
            </a:r>
            <a:r>
              <a:rPr lang="fr-FR" sz="2100" dirty="0">
                <a:latin typeface="+mn-lt"/>
              </a:rPr>
              <a:t> </a:t>
            </a:r>
            <a:r>
              <a:rPr lang="fr-FR" sz="2100" dirty="0" err="1">
                <a:latin typeface="+mn-lt"/>
              </a:rPr>
              <a:t>tranh</a:t>
            </a:r>
            <a:r>
              <a:rPr lang="fr-FR" sz="2100" dirty="0">
                <a:latin typeface="+mn-lt"/>
              </a:rPr>
              <a:t> </a:t>
            </a:r>
            <a:r>
              <a:rPr lang="fr-FR" sz="2100" dirty="0" err="1">
                <a:latin typeface="+mn-lt"/>
              </a:rPr>
              <a:t>lành</a:t>
            </a:r>
            <a:r>
              <a:rPr lang="fr-FR" sz="2100" dirty="0">
                <a:latin typeface="+mn-lt"/>
              </a:rPr>
              <a:t> </a:t>
            </a:r>
            <a:r>
              <a:rPr lang="fr-FR" sz="2100" dirty="0" err="1">
                <a:latin typeface="+mn-lt"/>
              </a:rPr>
              <a:t>mạnh</a:t>
            </a:r>
            <a:r>
              <a:rPr lang="fr-FR" sz="2100" dirty="0">
                <a:latin typeface="+mn-lt"/>
              </a:rPr>
              <a:t> </a:t>
            </a:r>
            <a:r>
              <a:rPr lang="fr-FR" sz="2100" dirty="0" err="1">
                <a:latin typeface="+mn-lt"/>
              </a:rPr>
              <a:t>trong</a:t>
            </a:r>
            <a:r>
              <a:rPr lang="fr-FR" sz="2100" dirty="0">
                <a:latin typeface="+mn-lt"/>
              </a:rPr>
              <a:t> </a:t>
            </a:r>
            <a:r>
              <a:rPr lang="fr-FR" sz="2100" dirty="0" err="1">
                <a:latin typeface="+mn-lt"/>
              </a:rPr>
              <a:t>việc</a:t>
            </a:r>
            <a:r>
              <a:rPr lang="fr-FR" sz="2100" dirty="0">
                <a:latin typeface="+mn-lt"/>
              </a:rPr>
              <a:t> </a:t>
            </a:r>
            <a:r>
              <a:rPr lang="fr-FR" sz="2100" dirty="0" err="1">
                <a:latin typeface="+mn-lt"/>
              </a:rPr>
              <a:t>cung</a:t>
            </a:r>
            <a:r>
              <a:rPr lang="fr-FR" sz="2100" dirty="0">
                <a:latin typeface="+mn-lt"/>
              </a:rPr>
              <a:t> </a:t>
            </a:r>
            <a:r>
              <a:rPr lang="fr-FR" sz="2100" dirty="0" err="1">
                <a:latin typeface="+mn-lt"/>
              </a:rPr>
              <a:t>cấp</a:t>
            </a:r>
            <a:r>
              <a:rPr lang="fr-FR" sz="2100" dirty="0">
                <a:latin typeface="+mn-lt"/>
              </a:rPr>
              <a:t> </a:t>
            </a:r>
            <a:r>
              <a:rPr lang="fr-FR" sz="2100" dirty="0" err="1">
                <a:latin typeface="+mn-lt"/>
              </a:rPr>
              <a:t>dịch</a:t>
            </a:r>
            <a:r>
              <a:rPr lang="fr-FR" sz="2100" dirty="0">
                <a:latin typeface="+mn-lt"/>
              </a:rPr>
              <a:t> </a:t>
            </a:r>
            <a:r>
              <a:rPr lang="fr-FR" sz="2100" dirty="0" err="1">
                <a:latin typeface="+mn-lt"/>
              </a:rPr>
              <a:t>vụ</a:t>
            </a:r>
            <a:r>
              <a:rPr lang="fr-FR" sz="2100" dirty="0">
                <a:latin typeface="+mn-lt"/>
              </a:rPr>
              <a:t> </a:t>
            </a:r>
            <a:r>
              <a:rPr lang="fr-FR" sz="2100" dirty="0" err="1">
                <a:latin typeface="+mn-lt"/>
              </a:rPr>
              <a:t>viễn</a:t>
            </a:r>
            <a:r>
              <a:rPr lang="fr-FR" sz="2100" dirty="0">
                <a:latin typeface="+mn-lt"/>
              </a:rPr>
              <a:t> </a:t>
            </a:r>
            <a:r>
              <a:rPr lang="fr-FR" sz="2100" dirty="0" err="1">
                <a:latin typeface="+mn-lt"/>
              </a:rPr>
              <a:t>thông</a:t>
            </a:r>
            <a:r>
              <a:rPr lang="fr-FR" sz="2100" dirty="0">
                <a:latin typeface="+mn-lt"/>
              </a:rPr>
              <a:t> </a:t>
            </a:r>
            <a:r>
              <a:rPr lang="fr-FR" sz="2100" dirty="0" err="1">
                <a:latin typeface="+mn-lt"/>
              </a:rPr>
              <a:t>tại</a:t>
            </a:r>
            <a:r>
              <a:rPr lang="fr-FR" sz="2100" dirty="0">
                <a:latin typeface="+mn-lt"/>
              </a:rPr>
              <a:t> </a:t>
            </a:r>
            <a:r>
              <a:rPr lang="fr-FR" sz="2100" dirty="0" err="1">
                <a:latin typeface="+mn-lt"/>
              </a:rPr>
              <a:t>các</a:t>
            </a:r>
            <a:r>
              <a:rPr lang="fr-FR" sz="2100" dirty="0">
                <a:latin typeface="+mn-lt"/>
              </a:rPr>
              <a:t> </a:t>
            </a:r>
            <a:r>
              <a:rPr lang="fr-FR" sz="2100" dirty="0" err="1">
                <a:latin typeface="+mn-lt"/>
              </a:rPr>
              <a:t>khu</a:t>
            </a:r>
            <a:r>
              <a:rPr lang="fr-FR" sz="2100" dirty="0">
                <a:latin typeface="+mn-lt"/>
              </a:rPr>
              <a:t> </a:t>
            </a:r>
            <a:r>
              <a:rPr lang="fr-FR" sz="2100" dirty="0" err="1" smtClean="0">
                <a:latin typeface="+mn-lt"/>
              </a:rPr>
              <a:t>vực</a:t>
            </a:r>
            <a:r>
              <a:rPr lang="fr-FR" sz="2100" dirty="0" smtClean="0">
                <a:latin typeface="+mn-lt"/>
              </a:rPr>
              <a:t> </a:t>
            </a:r>
            <a:r>
              <a:rPr lang="fr-FR" sz="2100" dirty="0" err="1" smtClean="0">
                <a:latin typeface="+mn-lt"/>
              </a:rPr>
              <a:t>này</a:t>
            </a:r>
            <a:r>
              <a:rPr lang="fr-FR" sz="2100" dirty="0">
                <a:latin typeface="+mn-lt"/>
              </a:rPr>
              <a:t>.</a:t>
            </a:r>
            <a:endParaRPr lang="en-US" sz="2100" dirty="0">
              <a:latin typeface="+mn-lt"/>
            </a:endParaRPr>
          </a:p>
          <a:p>
            <a:pPr marL="342900" indent="-342900" algn="just">
              <a:buFont typeface="Arial" pitchFamily="34" charset="0"/>
              <a:buChar char="•"/>
            </a:pPr>
            <a:r>
              <a:rPr lang="en-US" sz="2100" dirty="0" err="1">
                <a:latin typeface="+mn-lt"/>
              </a:rPr>
              <a:t>Giải</a:t>
            </a:r>
            <a:r>
              <a:rPr lang="en-US" sz="2100" dirty="0">
                <a:latin typeface="+mn-lt"/>
              </a:rPr>
              <a:t> </a:t>
            </a:r>
            <a:r>
              <a:rPr lang="en-US" sz="2100" dirty="0" err="1">
                <a:latin typeface="+mn-lt"/>
              </a:rPr>
              <a:t>quyết</a:t>
            </a:r>
            <a:r>
              <a:rPr lang="en-US" sz="2100" dirty="0">
                <a:latin typeface="+mn-lt"/>
              </a:rPr>
              <a:t> </a:t>
            </a:r>
            <a:r>
              <a:rPr lang="en-US" sz="2100" dirty="0" err="1">
                <a:latin typeface="+mn-lt"/>
              </a:rPr>
              <a:t>kịp</a:t>
            </a:r>
            <a:r>
              <a:rPr lang="en-US" sz="2100" dirty="0">
                <a:latin typeface="+mn-lt"/>
              </a:rPr>
              <a:t> </a:t>
            </a:r>
            <a:r>
              <a:rPr lang="en-US" sz="2100" dirty="0" err="1">
                <a:latin typeface="+mn-lt"/>
              </a:rPr>
              <a:t>thời</a:t>
            </a:r>
            <a:r>
              <a:rPr lang="en-US" sz="2100" dirty="0">
                <a:latin typeface="+mn-lt"/>
              </a:rPr>
              <a:t> </a:t>
            </a:r>
            <a:r>
              <a:rPr lang="en-US" sz="2100" dirty="0" err="1">
                <a:latin typeface="+mn-lt"/>
              </a:rPr>
              <a:t>các</a:t>
            </a:r>
            <a:r>
              <a:rPr lang="en-US" sz="2100" dirty="0">
                <a:latin typeface="+mn-lt"/>
              </a:rPr>
              <a:t> </a:t>
            </a:r>
            <a:r>
              <a:rPr lang="en-US" sz="2100" dirty="0" err="1">
                <a:latin typeface="+mn-lt"/>
              </a:rPr>
              <a:t>vướng</a:t>
            </a:r>
            <a:r>
              <a:rPr lang="en-US" sz="2100" dirty="0">
                <a:latin typeface="+mn-lt"/>
              </a:rPr>
              <a:t> </a:t>
            </a:r>
            <a:r>
              <a:rPr lang="en-US" sz="2100" dirty="0" err="1">
                <a:latin typeface="+mn-lt"/>
              </a:rPr>
              <a:t>mắc</a:t>
            </a:r>
            <a:r>
              <a:rPr lang="en-US" sz="2100" dirty="0">
                <a:latin typeface="+mn-lt"/>
              </a:rPr>
              <a:t>, </a:t>
            </a:r>
            <a:r>
              <a:rPr lang="en-US" sz="2100" dirty="0" err="1">
                <a:latin typeface="+mn-lt"/>
              </a:rPr>
              <a:t>tranh</a:t>
            </a:r>
            <a:r>
              <a:rPr lang="en-US" sz="2100" dirty="0">
                <a:latin typeface="+mn-lt"/>
              </a:rPr>
              <a:t> </a:t>
            </a:r>
            <a:r>
              <a:rPr lang="en-US" sz="2100" dirty="0" err="1">
                <a:latin typeface="+mn-lt"/>
              </a:rPr>
              <a:t>chấp</a:t>
            </a:r>
            <a:r>
              <a:rPr lang="en-US" sz="2100" dirty="0">
                <a:latin typeface="+mn-lt"/>
              </a:rPr>
              <a:t> </a:t>
            </a:r>
            <a:r>
              <a:rPr lang="en-US" sz="2100" dirty="0" err="1">
                <a:latin typeface="+mn-lt"/>
              </a:rPr>
              <a:t>trong</a:t>
            </a:r>
            <a:r>
              <a:rPr lang="en-US" sz="2100" dirty="0">
                <a:latin typeface="+mn-lt"/>
              </a:rPr>
              <a:t> </a:t>
            </a:r>
            <a:r>
              <a:rPr lang="en-US" sz="2100" dirty="0" err="1">
                <a:latin typeface="+mn-lt"/>
              </a:rPr>
              <a:t>quá</a:t>
            </a:r>
            <a:r>
              <a:rPr lang="en-US" sz="2100" dirty="0">
                <a:latin typeface="+mn-lt"/>
              </a:rPr>
              <a:t> </a:t>
            </a:r>
            <a:r>
              <a:rPr lang="en-US" sz="2100" dirty="0" err="1">
                <a:latin typeface="+mn-lt"/>
              </a:rPr>
              <a:t>trình</a:t>
            </a:r>
            <a:r>
              <a:rPr lang="en-US" sz="2100" dirty="0">
                <a:latin typeface="+mn-lt"/>
              </a:rPr>
              <a:t> </a:t>
            </a:r>
            <a:r>
              <a:rPr lang="en-US" sz="2100" dirty="0" err="1">
                <a:latin typeface="+mn-lt"/>
              </a:rPr>
              <a:t>triển</a:t>
            </a:r>
            <a:r>
              <a:rPr lang="en-US" sz="2100" dirty="0">
                <a:latin typeface="+mn-lt"/>
              </a:rPr>
              <a:t> </a:t>
            </a:r>
            <a:r>
              <a:rPr lang="en-US" sz="2100" dirty="0" err="1">
                <a:latin typeface="+mn-lt"/>
              </a:rPr>
              <a:t>khai</a:t>
            </a:r>
            <a:r>
              <a:rPr lang="en-US" sz="2100" dirty="0">
                <a:latin typeface="+mn-lt"/>
              </a:rPr>
              <a:t>, </a:t>
            </a:r>
            <a:r>
              <a:rPr lang="en-US" sz="2100" dirty="0" err="1">
                <a:latin typeface="+mn-lt"/>
              </a:rPr>
              <a:t>thực</a:t>
            </a:r>
            <a:r>
              <a:rPr lang="en-US" sz="2100" dirty="0">
                <a:latin typeface="+mn-lt"/>
              </a:rPr>
              <a:t> </a:t>
            </a:r>
            <a:r>
              <a:rPr lang="en-US" sz="2100" dirty="0" err="1">
                <a:latin typeface="+mn-lt"/>
              </a:rPr>
              <a:t>hiện</a:t>
            </a:r>
            <a:r>
              <a:rPr lang="en-US" sz="2100" dirty="0">
                <a:latin typeface="+mn-lt"/>
              </a:rPr>
              <a:t>; </a:t>
            </a:r>
            <a:r>
              <a:rPr lang="en-US" sz="2100" dirty="0" err="1">
                <a:latin typeface="+mn-lt"/>
              </a:rPr>
              <a:t>Tham</a:t>
            </a:r>
            <a:r>
              <a:rPr lang="en-US" sz="2100" dirty="0">
                <a:latin typeface="+mn-lt"/>
              </a:rPr>
              <a:t> </a:t>
            </a:r>
            <a:r>
              <a:rPr lang="en-US" sz="2100" dirty="0" err="1">
                <a:latin typeface="+mn-lt"/>
              </a:rPr>
              <a:t>mưu</a:t>
            </a:r>
            <a:r>
              <a:rPr lang="en-US" sz="2100" dirty="0">
                <a:latin typeface="+mn-lt"/>
              </a:rPr>
              <a:t>, </a:t>
            </a:r>
            <a:r>
              <a:rPr lang="en-US" sz="2100" dirty="0" err="1">
                <a:latin typeface="+mn-lt"/>
              </a:rPr>
              <a:t>báo</a:t>
            </a:r>
            <a:r>
              <a:rPr lang="en-US" sz="2100" dirty="0">
                <a:latin typeface="+mn-lt"/>
              </a:rPr>
              <a:t> </a:t>
            </a:r>
            <a:r>
              <a:rPr lang="en-US" sz="2100" dirty="0" err="1">
                <a:latin typeface="+mn-lt"/>
              </a:rPr>
              <a:t>cáo</a:t>
            </a:r>
            <a:r>
              <a:rPr lang="en-US" sz="2100" dirty="0">
                <a:latin typeface="+mn-lt"/>
              </a:rPr>
              <a:t> UBND </a:t>
            </a:r>
            <a:r>
              <a:rPr lang="en-US" sz="2100" dirty="0" err="1">
                <a:latin typeface="+mn-lt"/>
              </a:rPr>
              <a:t>tỉnh</a:t>
            </a:r>
            <a:r>
              <a:rPr lang="en-US" sz="2100" dirty="0">
                <a:latin typeface="+mn-lt"/>
              </a:rPr>
              <a:t>, </a:t>
            </a:r>
            <a:r>
              <a:rPr lang="en-US" sz="2100" dirty="0" err="1">
                <a:latin typeface="+mn-lt"/>
              </a:rPr>
              <a:t>các</a:t>
            </a:r>
            <a:r>
              <a:rPr lang="en-US" sz="2100" dirty="0">
                <a:latin typeface="+mn-lt"/>
              </a:rPr>
              <a:t> </a:t>
            </a:r>
            <a:r>
              <a:rPr lang="en-US" sz="2100" dirty="0" err="1">
                <a:latin typeface="+mn-lt"/>
              </a:rPr>
              <a:t>Bộ</a:t>
            </a:r>
            <a:r>
              <a:rPr lang="en-US" sz="2100" dirty="0">
                <a:latin typeface="+mn-lt"/>
              </a:rPr>
              <a:t> </a:t>
            </a:r>
            <a:r>
              <a:rPr lang="en-US" sz="2100" dirty="0" err="1">
                <a:latin typeface="+mn-lt"/>
              </a:rPr>
              <a:t>quản</a:t>
            </a:r>
            <a:r>
              <a:rPr lang="en-US" sz="2100" dirty="0">
                <a:latin typeface="+mn-lt"/>
              </a:rPr>
              <a:t> </a:t>
            </a:r>
            <a:r>
              <a:rPr lang="en-US" sz="2100" dirty="0" err="1">
                <a:latin typeface="+mn-lt"/>
              </a:rPr>
              <a:t>lý</a:t>
            </a:r>
            <a:r>
              <a:rPr lang="en-US" sz="2100" dirty="0">
                <a:latin typeface="+mn-lt"/>
              </a:rPr>
              <a:t> </a:t>
            </a:r>
            <a:r>
              <a:rPr lang="en-US" sz="2100" dirty="0" err="1">
                <a:latin typeface="+mn-lt"/>
              </a:rPr>
              <a:t>chuyên</a:t>
            </a:r>
            <a:r>
              <a:rPr lang="en-US" sz="2100" dirty="0">
                <a:latin typeface="+mn-lt"/>
              </a:rPr>
              <a:t> </a:t>
            </a:r>
            <a:r>
              <a:rPr lang="en-US" sz="2100" dirty="0" err="1">
                <a:latin typeface="+mn-lt"/>
              </a:rPr>
              <a:t>ngành</a:t>
            </a:r>
            <a:r>
              <a:rPr lang="en-US" sz="2100" dirty="0">
                <a:latin typeface="+mn-lt"/>
              </a:rPr>
              <a:t> </a:t>
            </a:r>
            <a:r>
              <a:rPr lang="en-US" sz="2100" dirty="0" err="1">
                <a:latin typeface="+mn-lt"/>
              </a:rPr>
              <a:t>xem</a:t>
            </a:r>
            <a:r>
              <a:rPr lang="en-US" sz="2100" dirty="0">
                <a:latin typeface="+mn-lt"/>
              </a:rPr>
              <a:t> </a:t>
            </a:r>
            <a:r>
              <a:rPr lang="en-US" sz="2100" dirty="0" err="1">
                <a:latin typeface="+mn-lt"/>
              </a:rPr>
              <a:t>xét</a:t>
            </a:r>
            <a:r>
              <a:rPr lang="en-US" sz="2100" dirty="0">
                <a:latin typeface="+mn-lt"/>
              </a:rPr>
              <a:t>, </a:t>
            </a:r>
            <a:r>
              <a:rPr lang="en-US" sz="2100" dirty="0" err="1">
                <a:latin typeface="+mn-lt"/>
              </a:rPr>
              <a:t>giải</a:t>
            </a:r>
            <a:r>
              <a:rPr lang="en-US" sz="2100" dirty="0">
                <a:latin typeface="+mn-lt"/>
              </a:rPr>
              <a:t> </a:t>
            </a:r>
            <a:r>
              <a:rPr lang="en-US" sz="2100" dirty="0" err="1">
                <a:latin typeface="+mn-lt"/>
              </a:rPr>
              <a:t>quyết</a:t>
            </a:r>
            <a:r>
              <a:rPr lang="en-US" sz="2100" dirty="0">
                <a:latin typeface="+mn-lt"/>
              </a:rPr>
              <a:t> </a:t>
            </a:r>
            <a:r>
              <a:rPr lang="en-US" sz="2100" dirty="0" err="1">
                <a:latin typeface="+mn-lt"/>
              </a:rPr>
              <a:t>các</a:t>
            </a:r>
            <a:r>
              <a:rPr lang="en-US" sz="2100" dirty="0">
                <a:latin typeface="+mn-lt"/>
              </a:rPr>
              <a:t> </a:t>
            </a:r>
            <a:r>
              <a:rPr lang="en-US" sz="2100" dirty="0" err="1">
                <a:latin typeface="+mn-lt"/>
              </a:rPr>
              <a:t>khó</a:t>
            </a:r>
            <a:r>
              <a:rPr lang="en-US" sz="2100" dirty="0">
                <a:latin typeface="+mn-lt"/>
              </a:rPr>
              <a:t> </a:t>
            </a:r>
            <a:r>
              <a:rPr lang="en-US" sz="2100" dirty="0" err="1">
                <a:latin typeface="+mn-lt"/>
              </a:rPr>
              <a:t>khăn</a:t>
            </a:r>
            <a:r>
              <a:rPr lang="en-US" sz="2100" dirty="0">
                <a:latin typeface="+mn-lt"/>
              </a:rPr>
              <a:t>, </a:t>
            </a:r>
            <a:r>
              <a:rPr lang="en-US" sz="2100" dirty="0" err="1">
                <a:latin typeface="+mn-lt"/>
              </a:rPr>
              <a:t>vướng</a:t>
            </a:r>
            <a:r>
              <a:rPr lang="en-US" sz="2100" dirty="0">
                <a:latin typeface="+mn-lt"/>
              </a:rPr>
              <a:t> </a:t>
            </a:r>
            <a:r>
              <a:rPr lang="en-US" sz="2100" dirty="0" err="1">
                <a:latin typeface="+mn-lt"/>
              </a:rPr>
              <a:t>mắc</a:t>
            </a:r>
            <a:r>
              <a:rPr lang="en-US" sz="2100" dirty="0">
                <a:latin typeface="+mn-lt"/>
              </a:rPr>
              <a:t> </a:t>
            </a:r>
            <a:r>
              <a:rPr lang="en-US" sz="2100" dirty="0" err="1">
                <a:latin typeface="+mn-lt"/>
              </a:rPr>
              <a:t>liên</a:t>
            </a:r>
            <a:r>
              <a:rPr lang="en-US" sz="2100" dirty="0">
                <a:latin typeface="+mn-lt"/>
              </a:rPr>
              <a:t> </a:t>
            </a:r>
            <a:r>
              <a:rPr lang="en-US" sz="2100" dirty="0" err="1">
                <a:latin typeface="+mn-lt"/>
              </a:rPr>
              <a:t>quan</a:t>
            </a:r>
            <a:r>
              <a:rPr lang="en-US" sz="2100" dirty="0">
                <a:latin typeface="+mn-lt"/>
              </a:rPr>
              <a:t>.</a:t>
            </a:r>
            <a:endParaRPr lang="en-US" sz="2100" dirty="0">
              <a:latin typeface="+mn-lt"/>
              <a:cs typeface="Calibri" pitchFamily="34" charset="0"/>
            </a:endParaRPr>
          </a:p>
        </p:txBody>
      </p:sp>
    </p:spTree>
    <p:extLst>
      <p:ext uri="{BB962C8B-B14F-4D97-AF65-F5344CB8AC3E}">
        <p14:creationId xmlns:p14="http://schemas.microsoft.com/office/powerpoint/2010/main" val="1558154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22</a:t>
            </a:fld>
            <a:endParaRPr lang="en-US"/>
          </a:p>
        </p:txBody>
      </p:sp>
      <p:sp>
        <p:nvSpPr>
          <p:cNvPr id="3" name="Title 2"/>
          <p:cNvSpPr>
            <a:spLocks noGrp="1"/>
          </p:cNvSpPr>
          <p:nvPr>
            <p:ph type="title"/>
          </p:nvPr>
        </p:nvSpPr>
        <p:spPr>
          <a:xfrm>
            <a:off x="457200" y="228600"/>
            <a:ext cx="8382000" cy="609600"/>
          </a:xfrm>
        </p:spPr>
        <p:txBody>
          <a:bodyPr/>
          <a:lstStyle/>
          <a:p>
            <a:pPr algn="ctr"/>
            <a:r>
              <a:rPr lang="en-US" altLang="en-US" sz="2800">
                <a:latin typeface="+mn-lt"/>
                <a:ea typeface="+mn-ea"/>
                <a:cs typeface="Times New Roman" pitchFamily="18" charset="0"/>
              </a:rPr>
              <a:t>NỘI DUNG CHÍNH</a:t>
            </a:r>
            <a:endParaRPr lang="en-US" sz="2800">
              <a:latin typeface="+mn-lt"/>
              <a:ea typeface="+mn-ea"/>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302395961"/>
              </p:ext>
            </p:extLst>
          </p:nvPr>
        </p:nvGraphicFramePr>
        <p:xfrm>
          <a:off x="381000" y="1600200"/>
          <a:ext cx="8610600" cy="3566160"/>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1.Tình</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hình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QH HTKTVT </a:t>
                      </a:r>
                      <a:r>
                        <a:rPr lang="en-US" altLang="en-US" sz="2200" b="0" kern="1200" dirty="0" err="1" smtClean="0">
                          <a:solidFill>
                            <a:schemeClr val="tx1"/>
                          </a:solidFill>
                          <a:latin typeface="+mn-lt"/>
                          <a:ea typeface="+mn-ea"/>
                          <a:cs typeface="Times New Roman" pitchFamily="18" charset="0"/>
                        </a:rPr>
                        <a:t>thụ</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động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tại</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các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địa</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2. </a:t>
                      </a:r>
                      <a:r>
                        <a:rPr lang="en-US" altLang="en-US" sz="2200" b="0" kern="1200" dirty="0" err="1" smtClean="0">
                          <a:solidFill>
                            <a:schemeClr val="tx1"/>
                          </a:solidFill>
                          <a:latin typeface="+mn-lt"/>
                          <a:ea typeface="+mn-ea"/>
                          <a:cs typeface="Times New Roman" pitchFamily="18" charset="0"/>
                        </a:rPr>
                        <a:t>Quy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về</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cấp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phép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HTVTTĐ</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405770">
                <a:tc>
                  <a:txBody>
                    <a:bodyPr/>
                    <a:lstStyle/>
                    <a:p>
                      <a:pPr marL="0" indent="566738">
                        <a:lnSpc>
                          <a:spcPct val="150000"/>
                        </a:lnSpc>
                        <a:spcBef>
                          <a:spcPts val="300"/>
                        </a:spcBef>
                        <a:spcAft>
                          <a:spcPts val="300"/>
                        </a:spcAft>
                      </a:pPr>
                      <a:r>
                        <a:rPr lang="en-US" altLang="en-US" sz="2200" b="0" kern="1200" dirty="0" smtClean="0">
                          <a:solidFill>
                            <a:schemeClr val="tx1"/>
                          </a:solidFill>
                          <a:latin typeface="+mn-lt"/>
                          <a:ea typeface="+mn-ea"/>
                          <a:cs typeface="Times New Roman" pitchFamily="18" charset="0"/>
                        </a:rPr>
                        <a:t>3. </a:t>
                      </a:r>
                      <a:r>
                        <a:rPr lang="en-US" altLang="en-US" sz="2200" b="0" kern="1200" dirty="0" err="1" smtClean="0">
                          <a:solidFill>
                            <a:schemeClr val="tx1"/>
                          </a:solidFill>
                          <a:latin typeface="+mn-lt"/>
                          <a:ea typeface="+mn-ea"/>
                          <a:cs typeface="Times New Roman" pitchFamily="18" charset="0"/>
                        </a:rPr>
                        <a:t>Vướng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mắc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trong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lắp</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đặt</a:t>
                      </a:r>
                      <a:r>
                        <a:rPr lang="en-US" altLang="en-US" sz="2200" b="0" kern="1200" baseline="0" dirty="0" smtClean="0">
                          <a:solidFill>
                            <a:schemeClr val="tx1"/>
                          </a:solidFill>
                          <a:latin typeface="+mn-lt"/>
                          <a:ea typeface="+mn-ea"/>
                          <a:cs typeface="Times New Roman" pitchFamily="18" charset="0"/>
                        </a:rPr>
                        <a:t> BTS </a:t>
                      </a:r>
                      <a:r>
                        <a:rPr lang="en-US" altLang="en-US" sz="2200" b="0" kern="1200" baseline="0" dirty="0" err="1" smtClean="0">
                          <a:solidFill>
                            <a:schemeClr val="tx1"/>
                          </a:solidFill>
                          <a:latin typeface="+mn-lt"/>
                          <a:ea typeface="+mn-ea"/>
                          <a:cs typeface="Times New Roman" pitchFamily="18" charset="0"/>
                        </a:rPr>
                        <a:t>trên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tài</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sản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công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2"/>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4. </a:t>
                      </a:r>
                      <a:r>
                        <a:rPr lang="en-US" altLang="en-US" sz="2200" b="0" kern="1200" dirty="0" err="1" smtClean="0">
                          <a:solidFill>
                            <a:schemeClr val="tx1"/>
                          </a:solidFill>
                          <a:latin typeface="+mn-lt"/>
                          <a:ea typeface="+mn-ea"/>
                          <a:cs typeface="Times New Roman" pitchFamily="18" charset="0"/>
                        </a:rPr>
                        <a:t>Chỉ</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thị</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số</a:t>
                      </a:r>
                      <a:r>
                        <a:rPr lang="en-US" altLang="en-US" sz="2200" b="0" kern="1200" dirty="0" smtClean="0">
                          <a:solidFill>
                            <a:schemeClr val="tx1"/>
                          </a:solidFill>
                          <a:latin typeface="+mn-lt"/>
                          <a:ea typeface="+mn-ea"/>
                          <a:cs typeface="Times New Roman" pitchFamily="18" charset="0"/>
                        </a:rPr>
                        <a:t> 52/CT-BTTTT </a:t>
                      </a:r>
                      <a:r>
                        <a:rPr lang="en-US" altLang="en-US" sz="2200" b="0" kern="1200" dirty="0" err="1" smtClean="0">
                          <a:solidFill>
                            <a:schemeClr val="tx1"/>
                          </a:solidFill>
                          <a:latin typeface="+mn-lt"/>
                          <a:ea typeface="+mn-ea"/>
                          <a:cs typeface="Times New Roman" pitchFamily="18" charset="0"/>
                        </a:rPr>
                        <a:t>ngày</a:t>
                      </a:r>
                      <a:r>
                        <a:rPr lang="en-US" altLang="en-US" sz="2200" b="0" kern="1200" dirty="0" smtClean="0">
                          <a:solidFill>
                            <a:schemeClr val="tx1"/>
                          </a:solidFill>
                          <a:latin typeface="+mn-lt"/>
                          <a:ea typeface="+mn-ea"/>
                          <a:cs typeface="Times New Roman" pitchFamily="18" charset="0"/>
                        </a:rPr>
                        <a:t> 11/11/2019</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3"/>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5. </a:t>
                      </a:r>
                      <a:r>
                        <a:rPr lang="en-US" sz="2200" b="0" kern="1200" dirty="0" err="1" smtClean="0">
                          <a:solidFill>
                            <a:schemeClr val="tx1"/>
                          </a:solidFill>
                          <a:latin typeface="+mn-lt"/>
                          <a:ea typeface="+mn-ea"/>
                          <a:cs typeface="Times New Roman" pitchFamily="18" charset="0"/>
                        </a:rPr>
                        <a:t>Hạ</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tầng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mạng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cáp</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trong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tòa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nhà</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4"/>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1" kern="1200" dirty="0" smtClean="0">
                          <a:solidFill>
                            <a:schemeClr val="tx1"/>
                          </a:solidFill>
                          <a:latin typeface="+mn-lt"/>
                          <a:ea typeface="+mn-ea"/>
                          <a:cs typeface="Times New Roman" pitchFamily="18" charset="0"/>
                        </a:rPr>
                        <a:t>6.</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Kế</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hoạch</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phát</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triển</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viễn</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thông</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tại</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địa</a:t>
                      </a:r>
                      <a:r>
                        <a:rPr lang="en-US" sz="2200" b="1" kern="1200" baseline="0" dirty="0" smtClean="0">
                          <a:solidFill>
                            <a:schemeClr val="tx1"/>
                          </a:solidFill>
                          <a:latin typeface="+mn-lt"/>
                          <a:ea typeface="+mn-ea"/>
                          <a:cs typeface="Times New Roman" pitchFamily="18" charset="0"/>
                        </a:rPr>
                        <a:t> </a:t>
                      </a:r>
                      <a:r>
                        <a:rPr lang="en-US" sz="2200" b="1" kern="1200" baseline="0" dirty="0" err="1" smtClean="0">
                          <a:solidFill>
                            <a:schemeClr val="tx1"/>
                          </a:solidFill>
                          <a:latin typeface="+mn-lt"/>
                          <a:ea typeface="+mn-ea"/>
                          <a:cs typeface="Times New Roman" pitchFamily="18" charset="0"/>
                        </a:rPr>
                        <a:t>phương</a:t>
                      </a:r>
                      <a:endParaRPr lang="en-US" sz="2200" b="1"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5"/>
                  </a:ext>
                </a:extLst>
              </a:tr>
            </a:tbl>
          </a:graphicData>
        </a:graphic>
      </p:graphicFrame>
      <p:pic>
        <p:nvPicPr>
          <p:cNvPr id="8" name="Picture 4" descr="Ảnh động trang trí powerpoint (19)"/>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6553" y="4324350"/>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895600"/>
            <a:ext cx="291465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020" y="4057650"/>
            <a:ext cx="2914650" cy="2506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0493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23</a:t>
            </a:fld>
            <a:endParaRPr lang="en-US"/>
          </a:p>
        </p:txBody>
      </p:sp>
      <p:sp>
        <p:nvSpPr>
          <p:cNvPr id="8" name="Title 1"/>
          <p:cNvSpPr txBox="1">
            <a:spLocks/>
          </p:cNvSpPr>
          <p:nvPr/>
        </p:nvSpPr>
        <p:spPr bwMode="auto">
          <a:xfrm>
            <a:off x="457200" y="234043"/>
            <a:ext cx="853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just" eaLnBrk="1" fontAlgn="auto" hangingPunct="1">
              <a:lnSpc>
                <a:spcPct val="150000"/>
              </a:lnSpc>
              <a:spcBef>
                <a:spcPts val="300"/>
              </a:spcBef>
              <a:spcAft>
                <a:spcPts val="300"/>
              </a:spcAft>
              <a:defRPr/>
            </a:pPr>
            <a:r>
              <a:rPr lang="en-US" sz="2400" dirty="0" smtClean="0">
                <a:solidFill>
                  <a:schemeClr val="accent1">
                    <a:lumMod val="75000"/>
                  </a:schemeClr>
                </a:solidFill>
                <a:cs typeface="Times New Roman" pitchFamily="18" charset="0"/>
              </a:rPr>
              <a:t>KẾ HOẠCH PHÁT TRIỂN VIỄN THÔNG TẠI ĐỊA PHƯƠNG</a:t>
            </a:r>
            <a:endParaRPr lang="en-US" sz="2400" dirty="0">
              <a:solidFill>
                <a:schemeClr val="accent1">
                  <a:lumMod val="75000"/>
                </a:schemeClr>
              </a:solidFill>
              <a:cs typeface="Times New Roman" pitchFamily="18" charset="0"/>
            </a:endParaRPr>
          </a:p>
        </p:txBody>
      </p:sp>
      <p:sp>
        <p:nvSpPr>
          <p:cNvPr id="3" name="Rectangle 2"/>
          <p:cNvSpPr/>
          <p:nvPr/>
        </p:nvSpPr>
        <p:spPr>
          <a:xfrm>
            <a:off x="304800" y="783403"/>
            <a:ext cx="8382000" cy="5462265"/>
          </a:xfrm>
          <a:prstGeom prst="rect">
            <a:avLst/>
          </a:prstGeom>
        </p:spPr>
        <p:txBody>
          <a:bodyPr wrap="square">
            <a:spAutoFit/>
          </a:bodyPr>
          <a:lstStyle/>
          <a:p>
            <a:r>
              <a:rPr lang="en-US" sz="2200" b="1" dirty="0" err="1" smtClean="0">
                <a:latin typeface="+mn-lt"/>
              </a:rPr>
              <a:t>Kết</a:t>
            </a:r>
            <a:r>
              <a:rPr lang="en-US" sz="2200" b="1" dirty="0" smtClean="0">
                <a:latin typeface="+mn-lt"/>
              </a:rPr>
              <a:t> </a:t>
            </a:r>
            <a:r>
              <a:rPr lang="en-US" sz="2200" b="1" dirty="0" err="1" smtClean="0">
                <a:latin typeface="+mn-lt"/>
              </a:rPr>
              <a:t>luận</a:t>
            </a:r>
            <a:r>
              <a:rPr lang="en-US" sz="2200" b="1" dirty="0" smtClean="0">
                <a:latin typeface="+mn-lt"/>
              </a:rPr>
              <a:t> </a:t>
            </a:r>
            <a:r>
              <a:rPr lang="en-US" sz="2200" b="1" dirty="0" err="1" smtClean="0">
                <a:latin typeface="+mn-lt"/>
              </a:rPr>
              <a:t>giao</a:t>
            </a:r>
            <a:r>
              <a:rPr lang="en-US" sz="2200" b="1" dirty="0" smtClean="0">
                <a:latin typeface="+mn-lt"/>
              </a:rPr>
              <a:t> ban QLNN </a:t>
            </a:r>
            <a:r>
              <a:rPr lang="en-US" sz="2200" b="1" dirty="0" err="1" smtClean="0">
                <a:latin typeface="+mn-lt"/>
              </a:rPr>
              <a:t>Quý</a:t>
            </a:r>
            <a:r>
              <a:rPr lang="en-US" sz="2200" b="1" dirty="0" smtClean="0">
                <a:latin typeface="+mn-lt"/>
              </a:rPr>
              <a:t> 3-2020 </a:t>
            </a:r>
            <a:r>
              <a:rPr lang="en-US" sz="2200" b="1" dirty="0" err="1" smtClean="0">
                <a:latin typeface="+mn-lt"/>
              </a:rPr>
              <a:t>của</a:t>
            </a:r>
            <a:r>
              <a:rPr lang="en-US" sz="2200" b="1" dirty="0" smtClean="0">
                <a:latin typeface="+mn-lt"/>
              </a:rPr>
              <a:t> </a:t>
            </a:r>
            <a:r>
              <a:rPr lang="en-US" sz="2200" b="1" dirty="0" err="1" smtClean="0">
                <a:latin typeface="+mn-lt"/>
              </a:rPr>
              <a:t>Bộ</a:t>
            </a:r>
            <a:r>
              <a:rPr lang="en-US" sz="2200" b="1" dirty="0" smtClean="0">
                <a:latin typeface="+mn-lt"/>
              </a:rPr>
              <a:t> </a:t>
            </a:r>
            <a:r>
              <a:rPr lang="en-US" sz="2200" b="1" dirty="0" err="1" smtClean="0">
                <a:latin typeface="+mn-lt"/>
              </a:rPr>
              <a:t>trưởng</a:t>
            </a:r>
            <a:r>
              <a:rPr lang="en-US" sz="2200" b="1" dirty="0" smtClean="0">
                <a:latin typeface="+mn-lt"/>
              </a:rPr>
              <a:t>: </a:t>
            </a:r>
            <a:r>
              <a:rPr lang="vi-VN" sz="2200" dirty="0">
                <a:latin typeface="Calibri" pitchFamily="34" charset="0"/>
                <a:cs typeface="Calibri" pitchFamily="34" charset="0"/>
              </a:rPr>
              <a:t>Mục tiêu 100% các Sở TTTT ban hành kế hoạch trong </a:t>
            </a:r>
            <a:r>
              <a:rPr lang="vi-VN" sz="2200" dirty="0" smtClean="0">
                <a:latin typeface="Calibri" pitchFamily="34" charset="0"/>
                <a:cs typeface="Calibri" pitchFamily="34" charset="0"/>
              </a:rPr>
              <a:t>năm </a:t>
            </a:r>
            <a:r>
              <a:rPr lang="vi-VN" sz="2200" dirty="0">
                <a:latin typeface="Calibri" pitchFamily="34" charset="0"/>
                <a:cs typeface="Calibri" pitchFamily="34" charset="0"/>
              </a:rPr>
              <a:t>2020</a:t>
            </a:r>
          </a:p>
          <a:p>
            <a:pPr lvl="0" algn="just">
              <a:lnSpc>
                <a:spcPct val="114000"/>
              </a:lnSpc>
            </a:pPr>
            <a:endParaRPr lang="en-US" sz="2200" b="1" dirty="0" smtClean="0">
              <a:latin typeface="+mj-lt"/>
            </a:endParaRPr>
          </a:p>
          <a:p>
            <a:pPr lvl="0" algn="just">
              <a:lnSpc>
                <a:spcPct val="114000"/>
              </a:lnSpc>
            </a:pPr>
            <a:r>
              <a:rPr lang="en-US" sz="2200" b="1" dirty="0" err="1" smtClean="0">
                <a:latin typeface="+mj-lt"/>
              </a:rPr>
              <a:t>Các</a:t>
            </a:r>
            <a:r>
              <a:rPr lang="en-US" sz="2200" b="1" dirty="0" smtClean="0">
                <a:latin typeface="+mj-lt"/>
              </a:rPr>
              <a:t> </a:t>
            </a:r>
            <a:r>
              <a:rPr lang="en-US" sz="2200" b="1" dirty="0" err="1">
                <a:latin typeface="+mj-lt"/>
              </a:rPr>
              <a:t>căn</a:t>
            </a:r>
            <a:r>
              <a:rPr lang="en-US" sz="2200" b="1" dirty="0">
                <a:latin typeface="+mj-lt"/>
              </a:rPr>
              <a:t> </a:t>
            </a:r>
            <a:r>
              <a:rPr lang="en-US" sz="2200" b="1" dirty="0" err="1">
                <a:latin typeface="+mj-lt"/>
              </a:rPr>
              <a:t>cứ</a:t>
            </a:r>
            <a:r>
              <a:rPr lang="en-US" sz="2200" b="1" dirty="0">
                <a:latin typeface="+mj-lt"/>
              </a:rPr>
              <a:t> </a:t>
            </a:r>
            <a:r>
              <a:rPr lang="en-US" sz="2200" b="1" dirty="0" err="1">
                <a:latin typeface="+mj-lt"/>
              </a:rPr>
              <a:t>để</a:t>
            </a:r>
            <a:r>
              <a:rPr lang="en-US" sz="2200" b="1" dirty="0">
                <a:latin typeface="+mj-lt"/>
              </a:rPr>
              <a:t> </a:t>
            </a:r>
            <a:r>
              <a:rPr lang="en-US" sz="2200" b="1" dirty="0" err="1">
                <a:latin typeface="+mj-lt"/>
              </a:rPr>
              <a:t>xây</a:t>
            </a:r>
            <a:r>
              <a:rPr lang="en-US" sz="2200" b="1" dirty="0">
                <a:latin typeface="+mj-lt"/>
              </a:rPr>
              <a:t> </a:t>
            </a:r>
            <a:r>
              <a:rPr lang="en-US" sz="2200" b="1" dirty="0" err="1">
                <a:latin typeface="+mj-lt"/>
              </a:rPr>
              <a:t>dựng</a:t>
            </a:r>
            <a:r>
              <a:rPr lang="en-US" sz="2200" b="1" dirty="0">
                <a:latin typeface="+mj-lt"/>
              </a:rPr>
              <a:t>:</a:t>
            </a:r>
            <a:endParaRPr lang="en-US" sz="2200" dirty="0">
              <a:latin typeface="+mj-lt"/>
            </a:endParaRPr>
          </a:p>
          <a:p>
            <a:pPr marL="342900" lvl="0" indent="-342900" algn="just">
              <a:lnSpc>
                <a:spcPct val="114000"/>
              </a:lnSpc>
              <a:buFont typeface="Arial" pitchFamily="34" charset="0"/>
              <a:buChar char="•"/>
            </a:pPr>
            <a:r>
              <a:rPr lang="en-US" sz="2200" dirty="0" err="1">
                <a:latin typeface="+mj-lt"/>
              </a:rPr>
              <a:t>Quyết</a:t>
            </a:r>
            <a:r>
              <a:rPr lang="en-US" sz="2200" dirty="0">
                <a:latin typeface="+mj-lt"/>
              </a:rPr>
              <a:t> </a:t>
            </a:r>
            <a:r>
              <a:rPr lang="en-US" sz="2200" dirty="0" err="1">
                <a:latin typeface="+mj-lt"/>
              </a:rPr>
              <a:t>định</a:t>
            </a:r>
            <a:r>
              <a:rPr lang="en-US" sz="2200" dirty="0">
                <a:latin typeface="+mj-lt"/>
              </a:rPr>
              <a:t> </a:t>
            </a:r>
            <a:r>
              <a:rPr lang="en-US" sz="2200" dirty="0" err="1">
                <a:latin typeface="+mj-lt"/>
              </a:rPr>
              <a:t>số</a:t>
            </a:r>
            <a:r>
              <a:rPr lang="en-US" sz="2200" dirty="0">
                <a:latin typeface="+mj-lt"/>
              </a:rPr>
              <a:t> 74</a:t>
            </a:r>
            <a:r>
              <a:rPr lang="vi-VN" sz="2200" dirty="0">
                <a:latin typeface="+mj-lt"/>
              </a:rPr>
              <a:t>9/QĐ-TTg</a:t>
            </a:r>
            <a:r>
              <a:rPr lang="en-US" sz="2200" dirty="0">
                <a:latin typeface="+mj-lt"/>
              </a:rPr>
              <a:t> </a:t>
            </a:r>
            <a:r>
              <a:rPr lang="en-US" sz="2200" dirty="0" err="1">
                <a:latin typeface="+mj-lt"/>
              </a:rPr>
              <a:t>của</a:t>
            </a:r>
            <a:r>
              <a:rPr lang="en-US" sz="2200" dirty="0">
                <a:latin typeface="+mj-lt"/>
              </a:rPr>
              <a:t> </a:t>
            </a:r>
            <a:r>
              <a:rPr lang="en-US" sz="2200" dirty="0" err="1">
                <a:latin typeface="+mj-lt"/>
              </a:rPr>
              <a:t>Thủ</a:t>
            </a:r>
            <a:r>
              <a:rPr lang="en-US" sz="2200" dirty="0">
                <a:latin typeface="+mj-lt"/>
              </a:rPr>
              <a:t> </a:t>
            </a:r>
            <a:r>
              <a:rPr lang="en-US" sz="2200" dirty="0" err="1">
                <a:latin typeface="+mj-lt"/>
              </a:rPr>
              <a:t>tướng</a:t>
            </a:r>
            <a:r>
              <a:rPr lang="en-US" sz="2200" dirty="0">
                <a:latin typeface="+mj-lt"/>
              </a:rPr>
              <a:t> CP </a:t>
            </a:r>
            <a:r>
              <a:rPr lang="en-US" sz="2200" dirty="0" err="1">
                <a:latin typeface="+mj-lt"/>
              </a:rPr>
              <a:t>ngày</a:t>
            </a:r>
            <a:r>
              <a:rPr lang="en-US" sz="2200" dirty="0">
                <a:latin typeface="+mj-lt"/>
              </a:rPr>
              <a:t> 03/6/2020 </a:t>
            </a:r>
            <a:r>
              <a:rPr lang="en-US" sz="2200" dirty="0" err="1">
                <a:latin typeface="+mj-lt"/>
              </a:rPr>
              <a:t>phê</a:t>
            </a:r>
            <a:r>
              <a:rPr lang="en-US" sz="2200" dirty="0">
                <a:latin typeface="+mj-lt"/>
              </a:rPr>
              <a:t> </a:t>
            </a:r>
            <a:r>
              <a:rPr lang="en-US" sz="2200" dirty="0" err="1">
                <a:latin typeface="+mj-lt"/>
              </a:rPr>
              <a:t>duyệt</a:t>
            </a:r>
            <a:r>
              <a:rPr lang="en-US" sz="2200" dirty="0">
                <a:latin typeface="+mj-lt"/>
              </a:rPr>
              <a:t> “</a:t>
            </a:r>
            <a:r>
              <a:rPr lang="en-US" sz="2200" dirty="0" err="1">
                <a:latin typeface="+mj-lt"/>
              </a:rPr>
              <a:t>Chương</a:t>
            </a:r>
            <a:r>
              <a:rPr lang="en-US" sz="2200" dirty="0">
                <a:latin typeface="+mj-lt"/>
              </a:rPr>
              <a:t> </a:t>
            </a:r>
            <a:r>
              <a:rPr lang="en-US" sz="2200" dirty="0" err="1">
                <a:latin typeface="+mj-lt"/>
              </a:rPr>
              <a:t>trình</a:t>
            </a:r>
            <a:r>
              <a:rPr lang="en-US" sz="2200" dirty="0">
                <a:latin typeface="+mj-lt"/>
              </a:rPr>
              <a:t> </a:t>
            </a:r>
            <a:r>
              <a:rPr lang="en-US" sz="2200" dirty="0" err="1">
                <a:latin typeface="+mj-lt"/>
              </a:rPr>
              <a:t>Chuyển</a:t>
            </a:r>
            <a:r>
              <a:rPr lang="en-US" sz="2200" dirty="0">
                <a:latin typeface="+mj-lt"/>
              </a:rPr>
              <a:t> </a:t>
            </a:r>
            <a:r>
              <a:rPr lang="en-US" sz="2200" dirty="0" err="1">
                <a:latin typeface="+mj-lt"/>
              </a:rPr>
              <a:t>đổi</a:t>
            </a:r>
            <a:r>
              <a:rPr lang="en-US" sz="2200" dirty="0">
                <a:latin typeface="+mj-lt"/>
              </a:rPr>
              <a:t> </a:t>
            </a:r>
            <a:r>
              <a:rPr lang="en-US" sz="2200" dirty="0" err="1">
                <a:latin typeface="+mj-lt"/>
              </a:rPr>
              <a:t>số</a:t>
            </a:r>
            <a:r>
              <a:rPr lang="en-US" sz="2200" dirty="0">
                <a:latin typeface="+mj-lt"/>
              </a:rPr>
              <a:t> </a:t>
            </a:r>
            <a:r>
              <a:rPr lang="en-US" sz="2200" dirty="0" err="1">
                <a:latin typeface="+mj-lt"/>
              </a:rPr>
              <a:t>quốc</a:t>
            </a:r>
            <a:r>
              <a:rPr lang="en-US" sz="2200" dirty="0">
                <a:latin typeface="+mj-lt"/>
              </a:rPr>
              <a:t> </a:t>
            </a:r>
            <a:r>
              <a:rPr lang="en-US" sz="2200" dirty="0" err="1">
                <a:latin typeface="+mj-lt"/>
              </a:rPr>
              <a:t>gia</a:t>
            </a:r>
            <a:r>
              <a:rPr lang="en-US" sz="2200" dirty="0">
                <a:latin typeface="+mj-lt"/>
              </a:rPr>
              <a:t> </a:t>
            </a:r>
            <a:r>
              <a:rPr lang="en-US" sz="2200" dirty="0" err="1">
                <a:latin typeface="+mj-lt"/>
              </a:rPr>
              <a:t>đến</a:t>
            </a:r>
            <a:r>
              <a:rPr lang="en-US" sz="2200" dirty="0">
                <a:latin typeface="+mj-lt"/>
              </a:rPr>
              <a:t> </a:t>
            </a:r>
            <a:r>
              <a:rPr lang="en-US" sz="2200" dirty="0" err="1">
                <a:latin typeface="+mj-lt"/>
              </a:rPr>
              <a:t>năm</a:t>
            </a:r>
            <a:r>
              <a:rPr lang="en-US" sz="2200" dirty="0">
                <a:latin typeface="+mj-lt"/>
              </a:rPr>
              <a:t> 2025, </a:t>
            </a:r>
            <a:r>
              <a:rPr lang="en-US" sz="2200" dirty="0" err="1">
                <a:latin typeface="+mj-lt"/>
              </a:rPr>
              <a:t>định</a:t>
            </a:r>
            <a:r>
              <a:rPr lang="en-US" sz="2200" dirty="0">
                <a:latin typeface="+mj-lt"/>
              </a:rPr>
              <a:t> </a:t>
            </a:r>
            <a:r>
              <a:rPr lang="en-US" sz="2200" dirty="0" err="1">
                <a:latin typeface="+mj-lt"/>
              </a:rPr>
              <a:t>hướng</a:t>
            </a:r>
            <a:r>
              <a:rPr lang="en-US" sz="2200" dirty="0">
                <a:latin typeface="+mj-lt"/>
              </a:rPr>
              <a:t> </a:t>
            </a:r>
            <a:r>
              <a:rPr lang="en-US" sz="2200" dirty="0" err="1">
                <a:latin typeface="+mj-lt"/>
              </a:rPr>
              <a:t>đến</a:t>
            </a:r>
            <a:r>
              <a:rPr lang="en-US" sz="2200" dirty="0">
                <a:latin typeface="+mj-lt"/>
              </a:rPr>
              <a:t> </a:t>
            </a:r>
            <a:r>
              <a:rPr lang="en-US" sz="2200" dirty="0" err="1">
                <a:latin typeface="+mj-lt"/>
              </a:rPr>
              <a:t>năm</a:t>
            </a:r>
            <a:r>
              <a:rPr lang="en-US" sz="2200" dirty="0">
                <a:latin typeface="+mj-lt"/>
              </a:rPr>
              <a:t> 2030”.</a:t>
            </a:r>
          </a:p>
          <a:p>
            <a:pPr marL="342900" lvl="0" indent="-342900" algn="just">
              <a:lnSpc>
                <a:spcPct val="114000"/>
              </a:lnSpc>
              <a:buFont typeface="Arial" pitchFamily="34" charset="0"/>
              <a:buChar char="•"/>
            </a:pPr>
            <a:r>
              <a:rPr lang="en-US" sz="2200" dirty="0">
                <a:latin typeface="+mj-lt"/>
              </a:rPr>
              <a:t>“</a:t>
            </a:r>
            <a:r>
              <a:rPr lang="en-US" sz="2200" dirty="0" err="1">
                <a:latin typeface="+mj-lt"/>
              </a:rPr>
              <a:t>Sổ</a:t>
            </a:r>
            <a:r>
              <a:rPr lang="en-US" sz="2200" dirty="0">
                <a:latin typeface="+mj-lt"/>
              </a:rPr>
              <a:t> </a:t>
            </a:r>
            <a:r>
              <a:rPr lang="en-US" sz="2200" dirty="0" err="1">
                <a:latin typeface="+mj-lt"/>
              </a:rPr>
              <a:t>tay</a:t>
            </a:r>
            <a:r>
              <a:rPr lang="en-US" sz="2200" dirty="0">
                <a:latin typeface="+mj-lt"/>
              </a:rPr>
              <a:t> </a:t>
            </a:r>
            <a:r>
              <a:rPr lang="en-US" sz="2200" dirty="0" err="1">
                <a:latin typeface="+mj-lt"/>
              </a:rPr>
              <a:t>hướng</a:t>
            </a:r>
            <a:r>
              <a:rPr lang="en-US" sz="2200" dirty="0">
                <a:latin typeface="+mj-lt"/>
              </a:rPr>
              <a:t> </a:t>
            </a:r>
            <a:r>
              <a:rPr lang="en-US" sz="2200" dirty="0" err="1">
                <a:latin typeface="+mj-lt"/>
              </a:rPr>
              <a:t>dẫn</a:t>
            </a:r>
            <a:r>
              <a:rPr lang="en-US" sz="2200" dirty="0">
                <a:latin typeface="+mj-lt"/>
              </a:rPr>
              <a:t> </a:t>
            </a:r>
            <a:r>
              <a:rPr lang="en-US" sz="2200" dirty="0" err="1">
                <a:latin typeface="+mj-lt"/>
              </a:rPr>
              <a:t>các</a:t>
            </a:r>
            <a:r>
              <a:rPr lang="en-US" sz="2200" dirty="0">
                <a:latin typeface="+mj-lt"/>
              </a:rPr>
              <a:t> </a:t>
            </a:r>
            <a:r>
              <a:rPr lang="en-US" sz="2200" dirty="0" err="1">
                <a:latin typeface="+mj-lt"/>
              </a:rPr>
              <a:t>bộ</a:t>
            </a:r>
            <a:r>
              <a:rPr lang="en-US" sz="2200" dirty="0">
                <a:latin typeface="+mj-lt"/>
              </a:rPr>
              <a:t> </a:t>
            </a:r>
            <a:r>
              <a:rPr lang="en-US" sz="2200" dirty="0" err="1">
                <a:latin typeface="+mj-lt"/>
              </a:rPr>
              <a:t>chỉ</a:t>
            </a:r>
            <a:r>
              <a:rPr lang="en-US" sz="2200" dirty="0">
                <a:latin typeface="+mj-lt"/>
              </a:rPr>
              <a:t> </a:t>
            </a:r>
            <a:r>
              <a:rPr lang="en-US" sz="2200" dirty="0" err="1">
                <a:latin typeface="+mj-lt"/>
              </a:rPr>
              <a:t>số</a:t>
            </a:r>
            <a:r>
              <a:rPr lang="en-US" sz="2200" dirty="0">
                <a:latin typeface="+mj-lt"/>
              </a:rPr>
              <a:t>, </a:t>
            </a:r>
            <a:r>
              <a:rPr lang="en-US" sz="2200" dirty="0" err="1">
                <a:latin typeface="+mj-lt"/>
              </a:rPr>
              <a:t>nhóm</a:t>
            </a:r>
            <a:r>
              <a:rPr lang="en-US" sz="2200" dirty="0">
                <a:latin typeface="+mj-lt"/>
              </a:rPr>
              <a:t> </a:t>
            </a:r>
            <a:r>
              <a:rPr lang="en-US" sz="2200" dirty="0" err="1">
                <a:latin typeface="+mj-lt"/>
              </a:rPr>
              <a:t>chỉ</a:t>
            </a:r>
            <a:r>
              <a:rPr lang="en-US" sz="2200" dirty="0">
                <a:latin typeface="+mj-lt"/>
              </a:rPr>
              <a:t> </a:t>
            </a:r>
            <a:r>
              <a:rPr lang="en-US" sz="2200" dirty="0" err="1">
                <a:latin typeface="+mj-lt"/>
              </a:rPr>
              <a:t>số</a:t>
            </a:r>
            <a:r>
              <a:rPr lang="en-US" sz="2200" dirty="0">
                <a:latin typeface="+mj-lt"/>
              </a:rPr>
              <a:t>, </a:t>
            </a:r>
            <a:r>
              <a:rPr lang="en-US" sz="2200" dirty="0" err="1">
                <a:latin typeface="+mj-lt"/>
              </a:rPr>
              <a:t>chỉ</a:t>
            </a:r>
            <a:r>
              <a:rPr lang="en-US" sz="2200" dirty="0">
                <a:latin typeface="+mj-lt"/>
              </a:rPr>
              <a:t> </a:t>
            </a:r>
            <a:r>
              <a:rPr lang="en-US" sz="2200" dirty="0" err="1">
                <a:latin typeface="+mj-lt"/>
              </a:rPr>
              <a:t>số</a:t>
            </a:r>
            <a:r>
              <a:rPr lang="en-US" sz="2200" dirty="0">
                <a:latin typeface="+mj-lt"/>
              </a:rPr>
              <a:t> </a:t>
            </a:r>
            <a:r>
              <a:rPr lang="en-US" sz="2200" dirty="0" err="1">
                <a:latin typeface="+mj-lt"/>
              </a:rPr>
              <a:t>thành</a:t>
            </a:r>
            <a:r>
              <a:rPr lang="en-US" sz="2200" dirty="0">
                <a:latin typeface="+mj-lt"/>
              </a:rPr>
              <a:t> </a:t>
            </a:r>
            <a:r>
              <a:rPr lang="en-US" sz="2200" dirty="0" err="1">
                <a:latin typeface="+mj-lt"/>
              </a:rPr>
              <a:t>phần</a:t>
            </a:r>
            <a:r>
              <a:rPr lang="en-US" sz="2200" dirty="0">
                <a:latin typeface="+mj-lt"/>
              </a:rPr>
              <a:t> </a:t>
            </a:r>
            <a:r>
              <a:rPr lang="en-US" sz="2200" dirty="0" err="1">
                <a:latin typeface="+mj-lt"/>
              </a:rPr>
              <a:t>đánh</a:t>
            </a:r>
            <a:r>
              <a:rPr lang="en-US" sz="2200" dirty="0">
                <a:latin typeface="+mj-lt"/>
              </a:rPr>
              <a:t> </a:t>
            </a:r>
            <a:r>
              <a:rPr lang="en-US" sz="2200" dirty="0" err="1">
                <a:latin typeface="+mj-lt"/>
              </a:rPr>
              <a:t>giá</a:t>
            </a:r>
            <a:r>
              <a:rPr lang="en-US" sz="2200" dirty="0">
                <a:latin typeface="+mj-lt"/>
              </a:rPr>
              <a:t>, </a:t>
            </a:r>
            <a:r>
              <a:rPr lang="en-US" sz="2200" dirty="0" err="1">
                <a:latin typeface="+mj-lt"/>
              </a:rPr>
              <a:t>xếp</a:t>
            </a:r>
            <a:r>
              <a:rPr lang="en-US" sz="2200" dirty="0">
                <a:latin typeface="+mj-lt"/>
              </a:rPr>
              <a:t> </a:t>
            </a:r>
            <a:r>
              <a:rPr lang="en-US" sz="2200" dirty="0" err="1">
                <a:latin typeface="+mj-lt"/>
              </a:rPr>
              <a:t>hạng</a:t>
            </a:r>
            <a:r>
              <a:rPr lang="en-US" sz="2200" dirty="0">
                <a:latin typeface="+mj-lt"/>
              </a:rPr>
              <a:t> </a:t>
            </a:r>
            <a:r>
              <a:rPr lang="en-US" sz="2200" dirty="0" err="1">
                <a:latin typeface="+mj-lt"/>
              </a:rPr>
              <a:t>trong</a:t>
            </a:r>
            <a:r>
              <a:rPr lang="en-US" sz="2200" dirty="0">
                <a:latin typeface="+mj-lt"/>
              </a:rPr>
              <a:t> </a:t>
            </a:r>
            <a:r>
              <a:rPr lang="en-US" sz="2200" dirty="0" err="1">
                <a:latin typeface="+mj-lt"/>
              </a:rPr>
              <a:t>lĩnh</a:t>
            </a:r>
            <a:r>
              <a:rPr lang="en-US" sz="2200" dirty="0">
                <a:latin typeface="+mj-lt"/>
              </a:rPr>
              <a:t> </a:t>
            </a:r>
            <a:r>
              <a:rPr lang="en-US" sz="2200" dirty="0" err="1">
                <a:latin typeface="+mj-lt"/>
              </a:rPr>
              <a:t>vực</a:t>
            </a:r>
            <a:r>
              <a:rPr lang="en-US" sz="2200" dirty="0">
                <a:latin typeface="+mj-lt"/>
              </a:rPr>
              <a:t> TTTT </a:t>
            </a:r>
            <a:r>
              <a:rPr lang="en-US" sz="2200" dirty="0" err="1">
                <a:latin typeface="+mj-lt"/>
              </a:rPr>
              <a:t>của</a:t>
            </a:r>
            <a:r>
              <a:rPr lang="en-US" sz="2200" dirty="0">
                <a:latin typeface="+mj-lt"/>
              </a:rPr>
              <a:t> </a:t>
            </a:r>
            <a:r>
              <a:rPr lang="en-US" sz="2200" dirty="0" err="1">
                <a:latin typeface="+mj-lt"/>
              </a:rPr>
              <a:t>các</a:t>
            </a:r>
            <a:r>
              <a:rPr lang="en-US" sz="2200" dirty="0">
                <a:latin typeface="+mj-lt"/>
              </a:rPr>
              <a:t> </a:t>
            </a:r>
            <a:r>
              <a:rPr lang="en-US" sz="2200" dirty="0" err="1">
                <a:latin typeface="+mj-lt"/>
              </a:rPr>
              <a:t>tổ</a:t>
            </a:r>
            <a:r>
              <a:rPr lang="en-US" sz="2200" dirty="0">
                <a:latin typeface="+mj-lt"/>
              </a:rPr>
              <a:t> </a:t>
            </a:r>
            <a:r>
              <a:rPr lang="en-US" sz="2200" dirty="0" err="1">
                <a:latin typeface="+mj-lt"/>
              </a:rPr>
              <a:t>chức</a:t>
            </a:r>
            <a:r>
              <a:rPr lang="en-US" sz="2200" dirty="0">
                <a:latin typeface="+mj-lt"/>
              </a:rPr>
              <a:t> </a:t>
            </a:r>
            <a:r>
              <a:rPr lang="en-US" sz="2200" dirty="0" err="1">
                <a:latin typeface="+mj-lt"/>
              </a:rPr>
              <a:t>quốc</a:t>
            </a:r>
            <a:r>
              <a:rPr lang="en-US" sz="2200" dirty="0">
                <a:latin typeface="+mj-lt"/>
              </a:rPr>
              <a:t> </a:t>
            </a:r>
            <a:r>
              <a:rPr lang="en-US" sz="2200" dirty="0" err="1">
                <a:latin typeface="+mj-lt"/>
              </a:rPr>
              <a:t>tế</a:t>
            </a:r>
            <a:r>
              <a:rPr lang="en-US" sz="2200" dirty="0">
                <a:latin typeface="+mj-lt"/>
              </a:rPr>
              <a:t>” do </a:t>
            </a:r>
            <a:r>
              <a:rPr lang="en-US" sz="2200" dirty="0" err="1">
                <a:latin typeface="+mj-lt"/>
              </a:rPr>
              <a:t>Bộ</a:t>
            </a:r>
            <a:r>
              <a:rPr lang="en-US" sz="2200" dirty="0">
                <a:latin typeface="+mj-lt"/>
              </a:rPr>
              <a:t> TTTT ban </a:t>
            </a:r>
            <a:r>
              <a:rPr lang="en-US" sz="2200" dirty="0" err="1">
                <a:latin typeface="+mj-lt"/>
              </a:rPr>
              <a:t>hành</a:t>
            </a:r>
            <a:r>
              <a:rPr lang="en-US" sz="2200" dirty="0">
                <a:latin typeface="+mj-lt"/>
              </a:rPr>
              <a:t> </a:t>
            </a:r>
            <a:r>
              <a:rPr lang="en-US" sz="2200" dirty="0" err="1">
                <a:latin typeface="+mj-lt"/>
              </a:rPr>
              <a:t>năm</a:t>
            </a:r>
            <a:r>
              <a:rPr lang="en-US" sz="2200" dirty="0">
                <a:latin typeface="+mj-lt"/>
              </a:rPr>
              <a:t> 2019.</a:t>
            </a:r>
          </a:p>
          <a:p>
            <a:pPr marL="342900" lvl="0" indent="-342900" algn="just">
              <a:lnSpc>
                <a:spcPct val="114000"/>
              </a:lnSpc>
              <a:buFont typeface="Arial" pitchFamily="34" charset="0"/>
              <a:buChar char="•"/>
            </a:pPr>
            <a:r>
              <a:rPr lang="en-US" sz="2200" dirty="0" err="1">
                <a:latin typeface="+mj-lt"/>
              </a:rPr>
              <a:t>Định</a:t>
            </a:r>
            <a:r>
              <a:rPr lang="en-US" sz="2200" dirty="0">
                <a:latin typeface="+mj-lt"/>
              </a:rPr>
              <a:t> </a:t>
            </a:r>
            <a:r>
              <a:rPr lang="en-US" sz="2200" dirty="0" err="1">
                <a:latin typeface="+mj-lt"/>
              </a:rPr>
              <a:t>hướng</a:t>
            </a:r>
            <a:r>
              <a:rPr lang="en-US" sz="2200" dirty="0">
                <a:latin typeface="+mj-lt"/>
              </a:rPr>
              <a:t>, </a:t>
            </a:r>
            <a:r>
              <a:rPr lang="en-US" sz="2200" dirty="0" err="1">
                <a:latin typeface="+mj-lt"/>
              </a:rPr>
              <a:t>mục</a:t>
            </a:r>
            <a:r>
              <a:rPr lang="en-US" sz="2200" dirty="0">
                <a:latin typeface="+mj-lt"/>
              </a:rPr>
              <a:t> </a:t>
            </a:r>
            <a:r>
              <a:rPr lang="en-US" sz="2200" dirty="0" err="1">
                <a:latin typeface="+mj-lt"/>
              </a:rPr>
              <a:t>tiêu</a:t>
            </a:r>
            <a:r>
              <a:rPr lang="en-US" sz="2200" dirty="0">
                <a:latin typeface="+mj-lt"/>
              </a:rPr>
              <a:t> </a:t>
            </a:r>
            <a:r>
              <a:rPr lang="en-US" sz="2200" dirty="0" err="1">
                <a:latin typeface="+mj-lt"/>
              </a:rPr>
              <a:t>phát</a:t>
            </a:r>
            <a:r>
              <a:rPr lang="en-US" sz="2200" dirty="0">
                <a:latin typeface="+mj-lt"/>
              </a:rPr>
              <a:t> </a:t>
            </a:r>
            <a:r>
              <a:rPr lang="en-US" sz="2200" dirty="0" err="1">
                <a:latin typeface="+mj-lt"/>
              </a:rPr>
              <a:t>triển</a:t>
            </a:r>
            <a:r>
              <a:rPr lang="en-US" sz="2200" dirty="0">
                <a:latin typeface="+mj-lt"/>
              </a:rPr>
              <a:t> </a:t>
            </a:r>
            <a:r>
              <a:rPr lang="en-US" sz="2200" dirty="0" err="1">
                <a:latin typeface="+mj-lt"/>
              </a:rPr>
              <a:t>hạ</a:t>
            </a:r>
            <a:r>
              <a:rPr lang="en-US" sz="2200" dirty="0">
                <a:latin typeface="+mj-lt"/>
              </a:rPr>
              <a:t> </a:t>
            </a:r>
            <a:r>
              <a:rPr lang="en-US" sz="2200" dirty="0" err="1">
                <a:latin typeface="+mj-lt"/>
              </a:rPr>
              <a:t>tầng</a:t>
            </a:r>
            <a:r>
              <a:rPr lang="en-US" sz="2200" dirty="0">
                <a:latin typeface="+mj-lt"/>
              </a:rPr>
              <a:t> </a:t>
            </a:r>
            <a:r>
              <a:rPr lang="en-US" sz="2200" dirty="0" err="1">
                <a:latin typeface="+mj-lt"/>
              </a:rPr>
              <a:t>viễn</a:t>
            </a:r>
            <a:r>
              <a:rPr lang="en-US" sz="2200" dirty="0">
                <a:latin typeface="+mj-lt"/>
              </a:rPr>
              <a:t> </a:t>
            </a:r>
            <a:r>
              <a:rPr lang="en-US" sz="2200" dirty="0" err="1">
                <a:latin typeface="+mj-lt"/>
              </a:rPr>
              <a:t>thông</a:t>
            </a:r>
            <a:r>
              <a:rPr lang="en-US" sz="2200" dirty="0">
                <a:latin typeface="+mj-lt"/>
              </a:rPr>
              <a:t> </a:t>
            </a:r>
            <a:r>
              <a:rPr lang="en-US" sz="2200" dirty="0" err="1">
                <a:latin typeface="+mj-lt"/>
              </a:rPr>
              <a:t>quốc</a:t>
            </a:r>
            <a:r>
              <a:rPr lang="en-US" sz="2200" dirty="0">
                <a:latin typeface="+mj-lt"/>
              </a:rPr>
              <a:t> </a:t>
            </a:r>
            <a:r>
              <a:rPr lang="en-US" sz="2200" dirty="0" err="1">
                <a:latin typeface="+mj-lt"/>
              </a:rPr>
              <a:t>gia</a:t>
            </a:r>
            <a:r>
              <a:rPr lang="en-US" sz="2200" dirty="0">
                <a:latin typeface="+mj-lt"/>
              </a:rPr>
              <a:t>.</a:t>
            </a:r>
          </a:p>
          <a:p>
            <a:pPr marL="342900" lvl="0" indent="-342900" algn="just">
              <a:lnSpc>
                <a:spcPct val="114000"/>
              </a:lnSpc>
              <a:buFont typeface="Arial" pitchFamily="34" charset="0"/>
              <a:buChar char="•"/>
            </a:pPr>
            <a:r>
              <a:rPr lang="en-US" sz="2200" dirty="0" err="1">
                <a:latin typeface="+mj-lt"/>
              </a:rPr>
              <a:t>Kế</a:t>
            </a:r>
            <a:r>
              <a:rPr lang="en-US" sz="2200" dirty="0">
                <a:latin typeface="+mj-lt"/>
              </a:rPr>
              <a:t> </a:t>
            </a:r>
            <a:r>
              <a:rPr lang="en-US" sz="2200" dirty="0" err="1">
                <a:latin typeface="+mj-lt"/>
              </a:rPr>
              <a:t>hoạch</a:t>
            </a:r>
            <a:r>
              <a:rPr lang="en-US" sz="2200" dirty="0">
                <a:latin typeface="+mj-lt"/>
              </a:rPr>
              <a:t> </a:t>
            </a:r>
            <a:r>
              <a:rPr lang="en-US" sz="2200" dirty="0" err="1">
                <a:latin typeface="+mj-lt"/>
              </a:rPr>
              <a:t>phát</a:t>
            </a:r>
            <a:r>
              <a:rPr lang="en-US" sz="2200" dirty="0">
                <a:latin typeface="+mj-lt"/>
              </a:rPr>
              <a:t> </a:t>
            </a:r>
            <a:r>
              <a:rPr lang="en-US" sz="2200" dirty="0" err="1">
                <a:latin typeface="+mj-lt"/>
              </a:rPr>
              <a:t>triển</a:t>
            </a:r>
            <a:r>
              <a:rPr lang="en-US" sz="2200" dirty="0">
                <a:latin typeface="+mj-lt"/>
              </a:rPr>
              <a:t> </a:t>
            </a:r>
            <a:r>
              <a:rPr lang="en-US" sz="2200" dirty="0" err="1">
                <a:latin typeface="+mj-lt"/>
              </a:rPr>
              <a:t>kinh</a:t>
            </a:r>
            <a:r>
              <a:rPr lang="en-US" sz="2200" dirty="0">
                <a:latin typeface="+mj-lt"/>
              </a:rPr>
              <a:t> </a:t>
            </a:r>
            <a:r>
              <a:rPr lang="en-US" sz="2200" dirty="0" err="1">
                <a:latin typeface="+mj-lt"/>
              </a:rPr>
              <a:t>tế</a:t>
            </a:r>
            <a:r>
              <a:rPr lang="en-US" sz="2200" dirty="0">
                <a:latin typeface="+mj-lt"/>
              </a:rPr>
              <a:t> </a:t>
            </a:r>
            <a:r>
              <a:rPr lang="en-US" sz="2200" dirty="0" err="1">
                <a:latin typeface="+mj-lt"/>
              </a:rPr>
              <a:t>xã</a:t>
            </a:r>
            <a:r>
              <a:rPr lang="en-US" sz="2200" dirty="0">
                <a:latin typeface="+mj-lt"/>
              </a:rPr>
              <a:t> </a:t>
            </a:r>
            <a:r>
              <a:rPr lang="en-US" sz="2200" dirty="0" err="1">
                <a:latin typeface="+mj-lt"/>
              </a:rPr>
              <a:t>hội</a:t>
            </a:r>
            <a:r>
              <a:rPr lang="en-US" sz="2200" dirty="0">
                <a:latin typeface="+mj-lt"/>
              </a:rPr>
              <a:t> </a:t>
            </a:r>
            <a:r>
              <a:rPr lang="en-US" sz="2200" dirty="0" err="1">
                <a:latin typeface="+mj-lt"/>
              </a:rPr>
              <a:t>của</a:t>
            </a:r>
            <a:r>
              <a:rPr lang="en-US" sz="2200" dirty="0">
                <a:latin typeface="+mj-lt"/>
              </a:rPr>
              <a:t> </a:t>
            </a:r>
            <a:r>
              <a:rPr lang="en-US" sz="2200" dirty="0" err="1">
                <a:latin typeface="+mj-lt"/>
              </a:rPr>
              <a:t>địa</a:t>
            </a:r>
            <a:r>
              <a:rPr lang="en-US" sz="2200" dirty="0">
                <a:latin typeface="+mj-lt"/>
              </a:rPr>
              <a:t> </a:t>
            </a:r>
            <a:r>
              <a:rPr lang="en-US" sz="2200" dirty="0" err="1">
                <a:latin typeface="+mj-lt"/>
              </a:rPr>
              <a:t>phương</a:t>
            </a:r>
            <a:r>
              <a:rPr lang="en-US" sz="2200" dirty="0">
                <a:latin typeface="+mj-lt"/>
              </a:rPr>
              <a:t>, </a:t>
            </a:r>
            <a:r>
              <a:rPr lang="en-US" sz="2200" dirty="0" err="1">
                <a:latin typeface="+mj-lt"/>
              </a:rPr>
              <a:t>phát</a:t>
            </a:r>
            <a:r>
              <a:rPr lang="en-US" sz="2200" dirty="0">
                <a:latin typeface="+mj-lt"/>
              </a:rPr>
              <a:t> </a:t>
            </a:r>
            <a:r>
              <a:rPr lang="en-US" sz="2200" dirty="0" err="1">
                <a:latin typeface="+mj-lt"/>
              </a:rPr>
              <a:t>triển</a:t>
            </a:r>
            <a:r>
              <a:rPr lang="en-US" sz="2200" dirty="0">
                <a:latin typeface="+mj-lt"/>
              </a:rPr>
              <a:t> </a:t>
            </a:r>
            <a:r>
              <a:rPr lang="en-US" sz="2200" dirty="0" err="1">
                <a:latin typeface="+mj-lt"/>
              </a:rPr>
              <a:t>hạ</a:t>
            </a:r>
            <a:r>
              <a:rPr lang="en-US" sz="2200" dirty="0">
                <a:latin typeface="+mj-lt"/>
              </a:rPr>
              <a:t> </a:t>
            </a:r>
            <a:r>
              <a:rPr lang="en-US" sz="2200" dirty="0" err="1">
                <a:latin typeface="+mj-lt"/>
              </a:rPr>
              <a:t>tầng</a:t>
            </a:r>
            <a:r>
              <a:rPr lang="en-US" sz="2200" dirty="0">
                <a:latin typeface="+mj-lt"/>
              </a:rPr>
              <a:t> </a:t>
            </a:r>
            <a:r>
              <a:rPr lang="en-US" sz="2200" dirty="0" err="1">
                <a:latin typeface="+mj-lt"/>
              </a:rPr>
              <a:t>viễn</a:t>
            </a:r>
            <a:r>
              <a:rPr lang="en-US" sz="2200" dirty="0">
                <a:latin typeface="+mj-lt"/>
              </a:rPr>
              <a:t> </a:t>
            </a:r>
            <a:r>
              <a:rPr lang="en-US" sz="2200" dirty="0" err="1">
                <a:latin typeface="+mj-lt"/>
              </a:rPr>
              <a:t>thông</a:t>
            </a:r>
            <a:r>
              <a:rPr lang="en-US" sz="2200" dirty="0">
                <a:latin typeface="+mj-lt"/>
              </a:rPr>
              <a:t> </a:t>
            </a:r>
            <a:r>
              <a:rPr lang="en-US" sz="2200" dirty="0" err="1">
                <a:latin typeface="+mj-lt"/>
              </a:rPr>
              <a:t>trong</a:t>
            </a:r>
            <a:r>
              <a:rPr lang="en-US" sz="2200" dirty="0">
                <a:latin typeface="+mj-lt"/>
              </a:rPr>
              <a:t> </a:t>
            </a:r>
            <a:r>
              <a:rPr lang="en-US" sz="2200" dirty="0" err="1">
                <a:latin typeface="+mj-lt"/>
              </a:rPr>
              <a:t>giai</a:t>
            </a:r>
            <a:r>
              <a:rPr lang="en-US" sz="2200" dirty="0">
                <a:latin typeface="+mj-lt"/>
              </a:rPr>
              <a:t> </a:t>
            </a:r>
            <a:r>
              <a:rPr lang="en-US" sz="2200" dirty="0" err="1">
                <a:latin typeface="+mj-lt"/>
              </a:rPr>
              <a:t>đoạn</a:t>
            </a:r>
            <a:r>
              <a:rPr lang="en-US" sz="2200" dirty="0">
                <a:latin typeface="+mj-lt"/>
              </a:rPr>
              <a:t> </a:t>
            </a:r>
            <a:r>
              <a:rPr lang="en-US" sz="2200" dirty="0" err="1">
                <a:latin typeface="+mj-lt"/>
              </a:rPr>
              <a:t>tới</a:t>
            </a:r>
            <a:r>
              <a:rPr lang="en-US" sz="2200" dirty="0">
                <a:latin typeface="+mj-lt"/>
              </a:rPr>
              <a:t> </a:t>
            </a:r>
            <a:r>
              <a:rPr lang="en-US" sz="2200" dirty="0" err="1">
                <a:latin typeface="+mj-lt"/>
              </a:rPr>
              <a:t>của</a:t>
            </a:r>
            <a:r>
              <a:rPr lang="en-US" sz="2200" dirty="0">
                <a:latin typeface="+mj-lt"/>
              </a:rPr>
              <a:t> </a:t>
            </a:r>
            <a:r>
              <a:rPr lang="en-US" sz="2200" dirty="0" err="1">
                <a:latin typeface="+mj-lt"/>
              </a:rPr>
              <a:t>địa</a:t>
            </a:r>
            <a:r>
              <a:rPr lang="en-US" sz="2200" dirty="0">
                <a:latin typeface="+mj-lt"/>
              </a:rPr>
              <a:t> </a:t>
            </a:r>
            <a:r>
              <a:rPr lang="en-US" sz="2200" dirty="0" err="1">
                <a:latin typeface="+mj-lt"/>
              </a:rPr>
              <a:t>phương</a:t>
            </a:r>
            <a:r>
              <a:rPr lang="en-US" sz="2200" dirty="0">
                <a:latin typeface="+mj-lt"/>
              </a:rPr>
              <a:t>.</a:t>
            </a:r>
          </a:p>
          <a:p>
            <a:pPr marL="342900" lvl="0" indent="-342900" algn="just">
              <a:lnSpc>
                <a:spcPct val="114000"/>
              </a:lnSpc>
              <a:buFont typeface="Arial" pitchFamily="34" charset="0"/>
              <a:buChar char="•"/>
            </a:pPr>
            <a:r>
              <a:rPr lang="en-US" sz="2200" dirty="0" err="1">
                <a:latin typeface="+mj-lt"/>
              </a:rPr>
              <a:t>Hiện</a:t>
            </a:r>
            <a:r>
              <a:rPr lang="en-US" sz="2200" dirty="0">
                <a:latin typeface="+mj-lt"/>
              </a:rPr>
              <a:t> </a:t>
            </a:r>
            <a:r>
              <a:rPr lang="en-US" sz="2200" dirty="0" err="1">
                <a:latin typeface="+mj-lt"/>
              </a:rPr>
              <a:t>trạng</a:t>
            </a:r>
            <a:r>
              <a:rPr lang="en-US" sz="2200" dirty="0">
                <a:latin typeface="+mj-lt"/>
              </a:rPr>
              <a:t> </a:t>
            </a:r>
            <a:r>
              <a:rPr lang="en-US" sz="2200" dirty="0" err="1">
                <a:latin typeface="+mj-lt"/>
              </a:rPr>
              <a:t>hạ</a:t>
            </a:r>
            <a:r>
              <a:rPr lang="en-US" sz="2200" dirty="0">
                <a:latin typeface="+mj-lt"/>
              </a:rPr>
              <a:t> </a:t>
            </a:r>
            <a:r>
              <a:rPr lang="en-US" sz="2200" dirty="0" err="1">
                <a:latin typeface="+mj-lt"/>
              </a:rPr>
              <a:t>tầng</a:t>
            </a:r>
            <a:r>
              <a:rPr lang="en-US" sz="2200" dirty="0">
                <a:latin typeface="+mj-lt"/>
              </a:rPr>
              <a:t> </a:t>
            </a:r>
            <a:r>
              <a:rPr lang="en-US" sz="2200" dirty="0" err="1">
                <a:latin typeface="+mj-lt"/>
              </a:rPr>
              <a:t>viễn</a:t>
            </a:r>
            <a:r>
              <a:rPr lang="en-US" sz="2200" dirty="0">
                <a:latin typeface="+mj-lt"/>
              </a:rPr>
              <a:t> </a:t>
            </a:r>
            <a:r>
              <a:rPr lang="en-US" sz="2200" dirty="0" err="1">
                <a:latin typeface="+mj-lt"/>
              </a:rPr>
              <a:t>thông</a:t>
            </a:r>
            <a:r>
              <a:rPr lang="en-US" sz="2200" dirty="0">
                <a:latin typeface="+mj-lt"/>
              </a:rPr>
              <a:t> </a:t>
            </a:r>
            <a:r>
              <a:rPr lang="en-US" sz="2200" dirty="0" err="1">
                <a:latin typeface="+mj-lt"/>
              </a:rPr>
              <a:t>tại</a:t>
            </a:r>
            <a:r>
              <a:rPr lang="en-US" sz="2200" dirty="0">
                <a:latin typeface="+mj-lt"/>
              </a:rPr>
              <a:t> </a:t>
            </a:r>
            <a:r>
              <a:rPr lang="en-US" sz="2200" dirty="0" err="1">
                <a:latin typeface="+mj-lt"/>
              </a:rPr>
              <a:t>địa</a:t>
            </a:r>
            <a:r>
              <a:rPr lang="en-US" sz="2200" dirty="0">
                <a:latin typeface="+mj-lt"/>
              </a:rPr>
              <a:t> </a:t>
            </a:r>
            <a:r>
              <a:rPr lang="en-US" sz="2200" dirty="0" err="1">
                <a:latin typeface="+mj-lt"/>
              </a:rPr>
              <a:t>phương</a:t>
            </a:r>
            <a:r>
              <a:rPr lang="en-US" sz="2200" dirty="0">
                <a:latin typeface="+mj-lt"/>
              </a:rPr>
              <a:t>.</a:t>
            </a:r>
          </a:p>
        </p:txBody>
      </p:sp>
    </p:spTree>
    <p:extLst>
      <p:ext uri="{BB962C8B-B14F-4D97-AF65-F5344CB8AC3E}">
        <p14:creationId xmlns:p14="http://schemas.microsoft.com/office/powerpoint/2010/main" val="20690248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www.vnta.gov.vn</a:t>
            </a:r>
            <a:endParaRPr lang="en-US"/>
          </a:p>
        </p:txBody>
      </p:sp>
      <p:sp>
        <p:nvSpPr>
          <p:cNvPr id="6" name="Slide Number Placeholder 5"/>
          <p:cNvSpPr>
            <a:spLocks noGrp="1"/>
          </p:cNvSpPr>
          <p:nvPr>
            <p:ph type="sldNum" sz="quarter" idx="12"/>
          </p:nvPr>
        </p:nvSpPr>
        <p:spPr/>
        <p:txBody>
          <a:bodyPr/>
          <a:lstStyle/>
          <a:p>
            <a:pPr>
              <a:defRPr/>
            </a:pPr>
            <a:fld id="{13AA356E-9C24-4585-AF7A-49A168ACDD9B}" type="slidenum">
              <a:rPr lang="en-US" altLang="en-US" smtClean="0"/>
              <a:pPr>
                <a:defRPr/>
              </a:pPr>
              <a:t>24</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835178901"/>
              </p:ext>
            </p:extLst>
          </p:nvPr>
        </p:nvGraphicFramePr>
        <p:xfrm>
          <a:off x="249612" y="220710"/>
          <a:ext cx="8741989" cy="6369212"/>
        </p:xfrm>
        <a:graphic>
          <a:graphicData uri="http://schemas.openxmlformats.org/drawingml/2006/table">
            <a:tbl>
              <a:tblPr firstRow="1" firstCol="1" bandRow="1">
                <a:tableStyleId>{5940675A-B579-460E-94D1-54222C63F5DA}</a:tableStyleId>
              </a:tblPr>
              <a:tblGrid>
                <a:gridCol w="5012269">
                  <a:extLst>
                    <a:ext uri="{9D8B030D-6E8A-4147-A177-3AD203B41FA5}">
                      <a16:colId xmlns:a16="http://schemas.microsoft.com/office/drawing/2014/main" val="20000"/>
                    </a:ext>
                  </a:extLst>
                </a:gridCol>
                <a:gridCol w="1243565">
                  <a:extLst>
                    <a:ext uri="{9D8B030D-6E8A-4147-A177-3AD203B41FA5}">
                      <a16:colId xmlns:a16="http://schemas.microsoft.com/office/drawing/2014/main" val="20001"/>
                    </a:ext>
                  </a:extLst>
                </a:gridCol>
                <a:gridCol w="1242590">
                  <a:extLst>
                    <a:ext uri="{9D8B030D-6E8A-4147-A177-3AD203B41FA5}">
                      <a16:colId xmlns:a16="http://schemas.microsoft.com/office/drawing/2014/main" val="20002"/>
                    </a:ext>
                  </a:extLst>
                </a:gridCol>
                <a:gridCol w="1243565">
                  <a:extLst>
                    <a:ext uri="{9D8B030D-6E8A-4147-A177-3AD203B41FA5}">
                      <a16:colId xmlns:a16="http://schemas.microsoft.com/office/drawing/2014/main" val="20003"/>
                    </a:ext>
                  </a:extLst>
                </a:gridCol>
              </a:tblGrid>
              <a:tr h="501812">
                <a:tc>
                  <a:txBody>
                    <a:bodyPr/>
                    <a:lstStyle/>
                    <a:p>
                      <a:pPr>
                        <a:spcBef>
                          <a:spcPts val="300"/>
                        </a:spcBef>
                        <a:spcAft>
                          <a:spcPts val="300"/>
                        </a:spcAft>
                      </a:pPr>
                      <a:r>
                        <a:rPr lang="en-US" sz="2400" b="1" dirty="0" smtClean="0">
                          <a:effectLst/>
                        </a:rPr>
                        <a:t>KHUYẾN</a:t>
                      </a:r>
                      <a:r>
                        <a:rPr lang="en-US" sz="2400" b="1" baseline="0" dirty="0" smtClean="0">
                          <a:effectLst/>
                        </a:rPr>
                        <a:t> NGHỊ MỘT SỐ CHỈ TIÊU</a:t>
                      </a:r>
                      <a:endParaRPr lang="en-US" sz="2400" b="1" dirty="0">
                        <a:effectLst/>
                        <a:latin typeface=".VnTime"/>
                        <a:ea typeface="Times New Roman"/>
                        <a:cs typeface="Times New Roman"/>
                      </a:endParaRPr>
                    </a:p>
                  </a:txBody>
                  <a:tcPr marL="43426" marR="43426" marT="0" marB="0">
                    <a:solidFill>
                      <a:schemeClr val="bg1"/>
                    </a:solidFill>
                  </a:tcPr>
                </a:tc>
                <a:tc>
                  <a:txBody>
                    <a:bodyPr/>
                    <a:lstStyle/>
                    <a:p>
                      <a:pPr>
                        <a:spcBef>
                          <a:spcPts val="300"/>
                        </a:spcBef>
                        <a:spcAft>
                          <a:spcPts val="300"/>
                        </a:spcAft>
                      </a:pPr>
                      <a:r>
                        <a:rPr lang="en-US" sz="1500" b="1" dirty="0" smtClean="0">
                          <a:effectLst/>
                        </a:rPr>
                        <a:t>MỤC TIÊU GIAI ĐOẠN 2021-2022</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spcBef>
                          <a:spcPts val="300"/>
                        </a:spcBef>
                        <a:spcAft>
                          <a:spcPts val="300"/>
                        </a:spcAft>
                      </a:pPr>
                      <a:r>
                        <a:rPr lang="en-US" sz="1500" b="1" dirty="0" smtClean="0">
                          <a:effectLst/>
                        </a:rPr>
                        <a:t>MỤC TIÊU GIAI ĐOẠN 2023-2024</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spcBef>
                          <a:spcPts val="300"/>
                        </a:spcBef>
                        <a:spcAft>
                          <a:spcPts val="300"/>
                        </a:spcAft>
                      </a:pPr>
                      <a:r>
                        <a:rPr lang="en-US" sz="1500" b="1" dirty="0" smtClean="0">
                          <a:effectLst/>
                        </a:rPr>
                        <a:t>MỤC TIÊU NĂM 2025</a:t>
                      </a:r>
                      <a:endParaRPr lang="en-US" sz="1500" b="1" dirty="0">
                        <a:effectLst/>
                        <a:latin typeface=".VnTime"/>
                        <a:ea typeface="Times New Roman"/>
                        <a:cs typeface="Times New Roman"/>
                      </a:endParaRPr>
                    </a:p>
                  </a:txBody>
                  <a:tcPr marL="43426" marR="43426" marT="0" marB="0">
                    <a:solidFill>
                      <a:schemeClr val="bg1"/>
                    </a:solidFill>
                  </a:tcPr>
                </a:tc>
                <a:extLst>
                  <a:ext uri="{0D108BD9-81ED-4DB2-BD59-A6C34878D82A}">
                    <a16:rowId xmlns:a16="http://schemas.microsoft.com/office/drawing/2014/main" val="10000"/>
                  </a:ext>
                </a:extLst>
              </a:tr>
              <a:tr h="125453">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dân</a:t>
                      </a:r>
                      <a:r>
                        <a:rPr lang="en-US" sz="1500" b="1" dirty="0">
                          <a:effectLst/>
                        </a:rPr>
                        <a:t> </a:t>
                      </a:r>
                      <a:r>
                        <a:rPr lang="en-US" sz="1500" b="1" dirty="0" err="1">
                          <a:effectLst/>
                        </a:rPr>
                        <a:t>số</a:t>
                      </a:r>
                      <a:r>
                        <a:rPr lang="en-US" sz="1500" b="1" dirty="0">
                          <a:effectLst/>
                        </a:rPr>
                        <a:t> </a:t>
                      </a:r>
                      <a:r>
                        <a:rPr lang="en-US" sz="1500" b="1" dirty="0" err="1">
                          <a:effectLst/>
                        </a:rPr>
                        <a:t>được</a:t>
                      </a:r>
                      <a:r>
                        <a:rPr lang="en-US" sz="1500" b="1" dirty="0">
                          <a:effectLst/>
                        </a:rPr>
                        <a:t> </a:t>
                      </a:r>
                      <a:r>
                        <a:rPr lang="en-US" sz="1500" b="1" dirty="0" err="1">
                          <a:effectLst/>
                        </a:rPr>
                        <a:t>phủ</a:t>
                      </a:r>
                      <a:r>
                        <a:rPr lang="en-US" sz="1500" b="1" dirty="0">
                          <a:effectLst/>
                        </a:rPr>
                        <a:t> </a:t>
                      </a:r>
                      <a:r>
                        <a:rPr lang="en-US" sz="1500" b="1" dirty="0" err="1">
                          <a:effectLst/>
                        </a:rPr>
                        <a:t>sóng</a:t>
                      </a:r>
                      <a:r>
                        <a:rPr lang="en-US" sz="1500" b="1" dirty="0">
                          <a:effectLst/>
                        </a:rPr>
                        <a:t> 4G (%)</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95%</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98%</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1"/>
                  </a:ext>
                </a:extLst>
              </a:tr>
              <a:tr h="125453">
                <a:tc>
                  <a:txBody>
                    <a:bodyPr/>
                    <a:lstStyle/>
                    <a:p>
                      <a:pPr algn="just">
                        <a:spcBef>
                          <a:spcPts val="300"/>
                        </a:spcBef>
                        <a:spcAft>
                          <a:spcPts val="300"/>
                        </a:spcAft>
                      </a:pPr>
                      <a:r>
                        <a:rPr lang="en-US" sz="1500" b="1" dirty="0" err="1">
                          <a:effectLst/>
                        </a:rPr>
                        <a:t>Tốc</a:t>
                      </a:r>
                      <a:r>
                        <a:rPr lang="en-US" sz="1500" b="1" dirty="0">
                          <a:effectLst/>
                        </a:rPr>
                        <a:t> </a:t>
                      </a:r>
                      <a:r>
                        <a:rPr lang="en-US" sz="1500" b="1" dirty="0" err="1">
                          <a:effectLst/>
                        </a:rPr>
                        <a:t>độ</a:t>
                      </a:r>
                      <a:r>
                        <a:rPr lang="en-US" sz="1500" b="1" dirty="0">
                          <a:effectLst/>
                        </a:rPr>
                        <a:t> </a:t>
                      </a:r>
                      <a:r>
                        <a:rPr lang="en-US" sz="1500" b="1" dirty="0" err="1">
                          <a:effectLst/>
                        </a:rPr>
                        <a:t>tải</a:t>
                      </a:r>
                      <a:r>
                        <a:rPr lang="en-US" sz="1500" b="1" dirty="0">
                          <a:effectLst/>
                        </a:rPr>
                        <a:t> </a:t>
                      </a:r>
                      <a:r>
                        <a:rPr lang="en-US" sz="1500" b="1" dirty="0" err="1">
                          <a:effectLst/>
                        </a:rPr>
                        <a:t>dữ</a:t>
                      </a:r>
                      <a:r>
                        <a:rPr lang="en-US" sz="1500" b="1" dirty="0">
                          <a:effectLst/>
                        </a:rPr>
                        <a:t> </a:t>
                      </a:r>
                      <a:r>
                        <a:rPr lang="en-US" sz="1500" b="1" dirty="0" err="1">
                          <a:effectLst/>
                        </a:rPr>
                        <a:t>liệu</a:t>
                      </a:r>
                      <a:r>
                        <a:rPr lang="en-US" sz="1500" b="1" dirty="0">
                          <a:effectLst/>
                        </a:rPr>
                        <a:t> 4G</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30 Mb/s</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35 Mb/s</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40 Mb/s</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2"/>
                  </a:ext>
                </a:extLst>
              </a:tr>
              <a:tr h="250906">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người</a:t>
                      </a:r>
                      <a:r>
                        <a:rPr lang="en-US" sz="1500" b="1" dirty="0">
                          <a:effectLst/>
                        </a:rPr>
                        <a:t> </a:t>
                      </a:r>
                      <a:r>
                        <a:rPr lang="en-US" sz="1500" b="1" dirty="0" err="1">
                          <a:effectLst/>
                        </a:rPr>
                        <a:t>sử</a:t>
                      </a:r>
                      <a:r>
                        <a:rPr lang="en-US" sz="1500" b="1" dirty="0">
                          <a:effectLst/>
                        </a:rPr>
                        <a:t> </a:t>
                      </a:r>
                      <a:r>
                        <a:rPr lang="en-US" sz="1500" b="1" dirty="0" err="1">
                          <a:effectLst/>
                        </a:rPr>
                        <a:t>dụng</a:t>
                      </a:r>
                      <a:r>
                        <a:rPr lang="en-US" sz="1500" b="1" dirty="0">
                          <a:effectLst/>
                        </a:rPr>
                        <a:t> </a:t>
                      </a:r>
                      <a:r>
                        <a:rPr lang="en-US" sz="1500" b="1" dirty="0" err="1">
                          <a:effectLst/>
                        </a:rPr>
                        <a:t>dịch</a:t>
                      </a:r>
                      <a:r>
                        <a:rPr lang="en-US" sz="1500" b="1" dirty="0">
                          <a:effectLst/>
                        </a:rPr>
                        <a:t> </a:t>
                      </a:r>
                      <a:r>
                        <a:rPr lang="en-US" sz="1500" b="1" dirty="0" err="1">
                          <a:effectLst/>
                        </a:rPr>
                        <a:t>vụ</a:t>
                      </a:r>
                      <a:r>
                        <a:rPr lang="en-US" sz="1500" b="1" dirty="0">
                          <a:effectLst/>
                        </a:rPr>
                        <a:t> di </a:t>
                      </a:r>
                      <a:r>
                        <a:rPr lang="en-US" sz="1500" b="1" dirty="0" err="1">
                          <a:effectLst/>
                        </a:rPr>
                        <a:t>động</a:t>
                      </a:r>
                      <a:r>
                        <a:rPr lang="en-US" sz="1500" b="1" dirty="0">
                          <a:effectLst/>
                        </a:rPr>
                        <a:t> </a:t>
                      </a:r>
                      <a:r>
                        <a:rPr lang="en-US" sz="1500" b="1" dirty="0" err="1">
                          <a:effectLst/>
                        </a:rPr>
                        <a:t>có</a:t>
                      </a:r>
                      <a:r>
                        <a:rPr lang="en-US" sz="1500" b="1" dirty="0">
                          <a:effectLst/>
                        </a:rPr>
                        <a:t> smartphone (%)</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80%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85%</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3"/>
                  </a:ext>
                </a:extLst>
              </a:tr>
              <a:tr h="125453">
                <a:tc>
                  <a:txBody>
                    <a:bodyPr/>
                    <a:lstStyle/>
                    <a:p>
                      <a:pPr algn="just">
                        <a:spcBef>
                          <a:spcPts val="300"/>
                        </a:spcBef>
                        <a:spcAft>
                          <a:spcPts val="300"/>
                        </a:spcAft>
                      </a:pPr>
                      <a:r>
                        <a:rPr lang="en-US" sz="1500" b="1" dirty="0" err="1">
                          <a:effectLst/>
                        </a:rPr>
                        <a:t>Số</a:t>
                      </a:r>
                      <a:r>
                        <a:rPr lang="en-US" sz="1500" b="1" dirty="0">
                          <a:effectLst/>
                        </a:rPr>
                        <a:t> </a:t>
                      </a:r>
                      <a:r>
                        <a:rPr lang="en-US" sz="1500" b="1" dirty="0" err="1">
                          <a:effectLst/>
                        </a:rPr>
                        <a:t>thuê</a:t>
                      </a:r>
                      <a:r>
                        <a:rPr lang="en-US" sz="1500" b="1" dirty="0">
                          <a:effectLst/>
                        </a:rPr>
                        <a:t> </a:t>
                      </a:r>
                      <a:r>
                        <a:rPr lang="en-US" sz="1500" b="1" dirty="0" err="1">
                          <a:effectLst/>
                        </a:rPr>
                        <a:t>bao</a:t>
                      </a:r>
                      <a:r>
                        <a:rPr lang="en-US" sz="1500" b="1" dirty="0">
                          <a:effectLst/>
                        </a:rPr>
                        <a:t> </a:t>
                      </a:r>
                      <a:r>
                        <a:rPr lang="en-US" sz="1500" b="1" dirty="0" err="1">
                          <a:effectLst/>
                        </a:rPr>
                        <a:t>băng</a:t>
                      </a:r>
                      <a:r>
                        <a:rPr lang="en-US" sz="1500" b="1" dirty="0">
                          <a:effectLst/>
                        </a:rPr>
                        <a:t> </a:t>
                      </a:r>
                      <a:r>
                        <a:rPr lang="en-US" sz="1500" b="1" dirty="0" err="1">
                          <a:effectLst/>
                        </a:rPr>
                        <a:t>rộng</a:t>
                      </a:r>
                      <a:r>
                        <a:rPr lang="en-US" sz="1500" b="1" dirty="0">
                          <a:effectLst/>
                        </a:rPr>
                        <a:t> di </a:t>
                      </a:r>
                      <a:r>
                        <a:rPr lang="en-US" sz="1500" b="1" dirty="0" err="1">
                          <a:effectLst/>
                        </a:rPr>
                        <a:t>động</a:t>
                      </a:r>
                      <a:r>
                        <a:rPr lang="en-US" sz="1500" b="1" dirty="0">
                          <a:effectLst/>
                        </a:rPr>
                        <a:t>/100 </a:t>
                      </a:r>
                      <a:r>
                        <a:rPr lang="en-US" sz="1500" b="1" dirty="0" err="1">
                          <a:effectLst/>
                        </a:rPr>
                        <a:t>dân</a:t>
                      </a:r>
                      <a:r>
                        <a:rPr lang="en-US" sz="1500" b="1" dirty="0">
                          <a:effectLst/>
                        </a:rPr>
                        <a:t> (%)</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70%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75%</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85%</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4"/>
                  </a:ext>
                </a:extLst>
              </a:tr>
              <a:tr h="376359">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phủ</a:t>
                      </a:r>
                      <a:r>
                        <a:rPr lang="en-US" sz="1500" b="1" dirty="0">
                          <a:effectLst/>
                        </a:rPr>
                        <a:t> </a:t>
                      </a:r>
                      <a:r>
                        <a:rPr lang="en-US" sz="1500" b="1" dirty="0" err="1">
                          <a:effectLst/>
                        </a:rPr>
                        <a:t>sóng</a:t>
                      </a:r>
                      <a:r>
                        <a:rPr lang="en-US" sz="1500" b="1" dirty="0">
                          <a:effectLst/>
                        </a:rPr>
                        <a:t> </a:t>
                      </a:r>
                      <a:r>
                        <a:rPr lang="en-US" sz="1500" b="1" dirty="0" err="1">
                          <a:effectLst/>
                        </a:rPr>
                        <a:t>điện</a:t>
                      </a:r>
                      <a:r>
                        <a:rPr lang="en-US" sz="1500" b="1" dirty="0">
                          <a:effectLst/>
                        </a:rPr>
                        <a:t> </a:t>
                      </a:r>
                      <a:r>
                        <a:rPr lang="en-US" sz="1500" b="1" dirty="0" err="1">
                          <a:effectLst/>
                        </a:rPr>
                        <a:t>thoại</a:t>
                      </a:r>
                      <a:r>
                        <a:rPr lang="en-US" sz="1500" b="1" dirty="0">
                          <a:effectLst/>
                        </a:rPr>
                        <a:t> di </a:t>
                      </a:r>
                      <a:r>
                        <a:rPr lang="en-US" sz="1500" b="1" dirty="0" err="1">
                          <a:effectLst/>
                        </a:rPr>
                        <a:t>động</a:t>
                      </a:r>
                      <a:r>
                        <a:rPr lang="en-US" sz="1500" b="1" dirty="0">
                          <a:effectLst/>
                        </a:rPr>
                        <a:t> </a:t>
                      </a:r>
                      <a:r>
                        <a:rPr lang="en-US" sz="1500" b="1" dirty="0" err="1">
                          <a:effectLst/>
                        </a:rPr>
                        <a:t>dọc</a:t>
                      </a:r>
                      <a:r>
                        <a:rPr lang="en-US" sz="1500" b="1" dirty="0">
                          <a:effectLst/>
                        </a:rPr>
                        <a:t> </a:t>
                      </a:r>
                      <a:r>
                        <a:rPr lang="en-US" sz="1500" b="1" dirty="0" err="1">
                          <a:effectLst/>
                        </a:rPr>
                        <a:t>theo</a:t>
                      </a:r>
                      <a:r>
                        <a:rPr lang="en-US" sz="1500" b="1" dirty="0">
                          <a:effectLst/>
                        </a:rPr>
                        <a:t> </a:t>
                      </a:r>
                      <a:r>
                        <a:rPr lang="en-US" sz="1500" b="1" dirty="0" err="1">
                          <a:effectLst/>
                        </a:rPr>
                        <a:t>các</a:t>
                      </a:r>
                      <a:r>
                        <a:rPr lang="en-US" sz="1500" b="1" dirty="0">
                          <a:effectLst/>
                        </a:rPr>
                        <a:t> </a:t>
                      </a:r>
                      <a:r>
                        <a:rPr lang="en-US" sz="1500" b="1" dirty="0" err="1">
                          <a:effectLst/>
                        </a:rPr>
                        <a:t>tuyến</a:t>
                      </a:r>
                      <a:r>
                        <a:rPr lang="en-US" sz="1500" b="1" dirty="0">
                          <a:effectLst/>
                        </a:rPr>
                        <a:t> </a:t>
                      </a:r>
                      <a:r>
                        <a:rPr lang="en-US" sz="1500" b="1" dirty="0" err="1">
                          <a:effectLst/>
                        </a:rPr>
                        <a:t>đường</a:t>
                      </a:r>
                      <a:r>
                        <a:rPr lang="en-US" sz="1500" b="1" dirty="0">
                          <a:effectLst/>
                        </a:rPr>
                        <a:t> </a:t>
                      </a:r>
                      <a:r>
                        <a:rPr lang="en-US" sz="1500" b="1" dirty="0" err="1">
                          <a:effectLst/>
                        </a:rPr>
                        <a:t>quốc</a:t>
                      </a:r>
                      <a:r>
                        <a:rPr lang="en-US" sz="1500" b="1" dirty="0">
                          <a:effectLst/>
                        </a:rPr>
                        <a:t> </a:t>
                      </a:r>
                      <a:r>
                        <a:rPr lang="en-US" sz="1500" b="1" dirty="0" err="1">
                          <a:effectLst/>
                        </a:rPr>
                        <a:t>lộ</a:t>
                      </a:r>
                      <a:r>
                        <a:rPr lang="en-US" sz="1500" b="1" dirty="0">
                          <a:effectLst/>
                        </a:rPr>
                        <a:t>, </a:t>
                      </a:r>
                      <a:r>
                        <a:rPr lang="en-US" sz="1500" b="1" dirty="0" err="1">
                          <a:effectLst/>
                        </a:rPr>
                        <a:t>tỉnh</a:t>
                      </a:r>
                      <a:r>
                        <a:rPr lang="en-US" sz="1500" b="1" dirty="0">
                          <a:effectLst/>
                        </a:rPr>
                        <a:t> </a:t>
                      </a:r>
                      <a:r>
                        <a:rPr lang="en-US" sz="1500" b="1" dirty="0" err="1">
                          <a:effectLst/>
                        </a:rPr>
                        <a:t>lộ</a:t>
                      </a:r>
                      <a:r>
                        <a:rPr lang="en-US" sz="1500" b="1" dirty="0">
                          <a:effectLst/>
                        </a:rPr>
                        <a:t>, </a:t>
                      </a:r>
                      <a:r>
                        <a:rPr lang="en-US" sz="1500" b="1" dirty="0" err="1">
                          <a:effectLst/>
                        </a:rPr>
                        <a:t>đường</a:t>
                      </a:r>
                      <a:r>
                        <a:rPr lang="en-US" sz="1500" b="1" dirty="0">
                          <a:effectLst/>
                        </a:rPr>
                        <a:t> </a:t>
                      </a:r>
                      <a:r>
                        <a:rPr lang="en-US" sz="1500" b="1" dirty="0" err="1">
                          <a:effectLst/>
                        </a:rPr>
                        <a:t>liên</a:t>
                      </a:r>
                      <a:r>
                        <a:rPr lang="en-US" sz="1500" b="1" dirty="0">
                          <a:effectLst/>
                        </a:rPr>
                        <a:t> </a:t>
                      </a:r>
                      <a:r>
                        <a:rPr lang="en-US" sz="1500" b="1" dirty="0" err="1">
                          <a:effectLst/>
                        </a:rPr>
                        <a:t>huyện</a:t>
                      </a:r>
                      <a:r>
                        <a:rPr lang="en-US" sz="1500" b="1" dirty="0">
                          <a:effectLst/>
                        </a:rPr>
                        <a:t> </a:t>
                      </a:r>
                      <a:r>
                        <a:rPr lang="en-US" sz="1500" b="1" dirty="0" err="1">
                          <a:effectLst/>
                        </a:rPr>
                        <a:t>trên</a:t>
                      </a:r>
                      <a:r>
                        <a:rPr lang="en-US" sz="1500" b="1" dirty="0">
                          <a:effectLst/>
                        </a:rPr>
                        <a:t> </a:t>
                      </a:r>
                      <a:r>
                        <a:rPr lang="en-US" sz="1500" b="1" dirty="0" err="1">
                          <a:effectLst/>
                        </a:rPr>
                        <a:t>địa</a:t>
                      </a:r>
                      <a:r>
                        <a:rPr lang="en-US" sz="1500" b="1" dirty="0">
                          <a:effectLst/>
                        </a:rPr>
                        <a:t> </a:t>
                      </a:r>
                      <a:r>
                        <a:rPr lang="en-US" sz="1500" b="1" dirty="0" err="1">
                          <a:effectLst/>
                        </a:rPr>
                        <a:t>bàn</a:t>
                      </a:r>
                      <a:r>
                        <a:rPr lang="en-US" sz="1500" b="1" dirty="0">
                          <a:effectLst/>
                        </a:rPr>
                        <a:t> </a:t>
                      </a:r>
                      <a:r>
                        <a:rPr lang="en-US" sz="1500" b="1" dirty="0" err="1">
                          <a:effectLst/>
                        </a:rPr>
                        <a:t>tỉnh</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95%</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98%</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dirty="0">
                          <a:effectLst/>
                        </a:rPr>
                        <a:t>100%</a:t>
                      </a:r>
                      <a:endParaRPr lang="en-US" sz="1500" dirty="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5"/>
                  </a:ext>
                </a:extLst>
              </a:tr>
              <a:tr h="125453">
                <a:tc>
                  <a:txBody>
                    <a:bodyPr/>
                    <a:lstStyle/>
                    <a:p>
                      <a:pPr algn="just">
                        <a:spcBef>
                          <a:spcPts val="300"/>
                        </a:spcBef>
                        <a:spcAft>
                          <a:spcPts val="300"/>
                        </a:spcAft>
                      </a:pPr>
                      <a:r>
                        <a:rPr lang="en-US" sz="1500" b="1" dirty="0" err="1">
                          <a:effectLst/>
                        </a:rPr>
                        <a:t>Số</a:t>
                      </a:r>
                      <a:r>
                        <a:rPr lang="en-US" sz="1500" b="1" dirty="0">
                          <a:effectLst/>
                        </a:rPr>
                        <a:t> </a:t>
                      </a:r>
                      <a:r>
                        <a:rPr lang="en-US" sz="1500" b="1" dirty="0" err="1">
                          <a:effectLst/>
                        </a:rPr>
                        <a:t>thuê</a:t>
                      </a:r>
                      <a:r>
                        <a:rPr lang="en-US" sz="1500" b="1" dirty="0">
                          <a:effectLst/>
                        </a:rPr>
                        <a:t> </a:t>
                      </a:r>
                      <a:r>
                        <a:rPr lang="en-US" sz="1500" b="1" dirty="0" err="1">
                          <a:effectLst/>
                        </a:rPr>
                        <a:t>bao</a:t>
                      </a:r>
                      <a:r>
                        <a:rPr lang="en-US" sz="1500" b="1" dirty="0">
                          <a:effectLst/>
                        </a:rPr>
                        <a:t> </a:t>
                      </a:r>
                      <a:r>
                        <a:rPr lang="en-US" sz="1500" b="1" dirty="0" err="1">
                          <a:effectLst/>
                        </a:rPr>
                        <a:t>băng</a:t>
                      </a:r>
                      <a:r>
                        <a:rPr lang="en-US" sz="1500" b="1" dirty="0">
                          <a:effectLst/>
                        </a:rPr>
                        <a:t> </a:t>
                      </a:r>
                      <a:r>
                        <a:rPr lang="en-US" sz="1500" b="1" dirty="0" err="1">
                          <a:effectLst/>
                        </a:rPr>
                        <a:t>rộng</a:t>
                      </a:r>
                      <a:r>
                        <a:rPr lang="en-US" sz="1500" b="1" dirty="0">
                          <a:effectLst/>
                        </a:rPr>
                        <a:t> </a:t>
                      </a:r>
                      <a:r>
                        <a:rPr lang="en-US" sz="1500" b="1" dirty="0" err="1">
                          <a:effectLst/>
                        </a:rPr>
                        <a:t>cố</a:t>
                      </a:r>
                      <a:r>
                        <a:rPr lang="en-US" sz="1500" b="1" dirty="0">
                          <a:effectLst/>
                        </a:rPr>
                        <a:t> </a:t>
                      </a:r>
                      <a:r>
                        <a:rPr lang="en-US" sz="1500" b="1" dirty="0" err="1">
                          <a:effectLst/>
                        </a:rPr>
                        <a:t>định</a:t>
                      </a:r>
                      <a:r>
                        <a:rPr lang="en-US" sz="1500" b="1" dirty="0">
                          <a:effectLst/>
                        </a:rPr>
                        <a:t>/100 </a:t>
                      </a:r>
                      <a:r>
                        <a:rPr lang="en-US" sz="1500" b="1" dirty="0" err="1">
                          <a:effectLst/>
                        </a:rPr>
                        <a:t>dân</a:t>
                      </a:r>
                      <a:r>
                        <a:rPr lang="en-US" sz="1500" b="1" dirty="0">
                          <a:effectLst/>
                        </a:rPr>
                        <a:t> (%)</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15%</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20%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26%</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6"/>
                  </a:ext>
                </a:extLst>
              </a:tr>
              <a:tr h="125453">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hộ</a:t>
                      </a:r>
                      <a:r>
                        <a:rPr lang="en-US" sz="1500" b="1" dirty="0">
                          <a:effectLst/>
                        </a:rPr>
                        <a:t> </a:t>
                      </a:r>
                      <a:r>
                        <a:rPr lang="en-US" sz="1500" b="1" dirty="0" err="1">
                          <a:effectLst/>
                        </a:rPr>
                        <a:t>gia</a:t>
                      </a:r>
                      <a:r>
                        <a:rPr lang="en-US" sz="1500" b="1" dirty="0">
                          <a:effectLst/>
                        </a:rPr>
                        <a:t> </a:t>
                      </a:r>
                      <a:r>
                        <a:rPr lang="en-US" sz="1500" b="1" dirty="0" err="1">
                          <a:effectLst/>
                        </a:rPr>
                        <a:t>đình</a:t>
                      </a:r>
                      <a:r>
                        <a:rPr lang="en-US" sz="1500" b="1" dirty="0">
                          <a:effectLst/>
                        </a:rPr>
                        <a:t> </a:t>
                      </a:r>
                      <a:r>
                        <a:rPr lang="en-US" sz="1500" b="1" dirty="0" err="1">
                          <a:effectLst/>
                        </a:rPr>
                        <a:t>có</a:t>
                      </a:r>
                      <a:r>
                        <a:rPr lang="en-US" sz="1500" b="1" dirty="0">
                          <a:effectLst/>
                        </a:rPr>
                        <a:t> </a:t>
                      </a:r>
                      <a:r>
                        <a:rPr lang="en-US" sz="1500" b="1" dirty="0" err="1">
                          <a:effectLst/>
                        </a:rPr>
                        <a:t>thuê</a:t>
                      </a:r>
                      <a:r>
                        <a:rPr lang="en-US" sz="1500" b="1" dirty="0">
                          <a:effectLst/>
                        </a:rPr>
                        <a:t> </a:t>
                      </a:r>
                      <a:r>
                        <a:rPr lang="en-US" sz="1500" b="1" dirty="0" err="1">
                          <a:effectLst/>
                        </a:rPr>
                        <a:t>bao</a:t>
                      </a:r>
                      <a:r>
                        <a:rPr lang="en-US" sz="1500" b="1" dirty="0">
                          <a:effectLst/>
                        </a:rPr>
                        <a:t> </a:t>
                      </a:r>
                      <a:r>
                        <a:rPr lang="en-US" sz="1500" b="1" dirty="0" err="1">
                          <a:effectLst/>
                        </a:rPr>
                        <a:t>cáp</a:t>
                      </a:r>
                      <a:r>
                        <a:rPr lang="en-US" sz="1500" b="1" dirty="0">
                          <a:effectLst/>
                        </a:rPr>
                        <a:t> </a:t>
                      </a:r>
                      <a:r>
                        <a:rPr lang="en-US" sz="1500" b="1" dirty="0" err="1">
                          <a:effectLst/>
                        </a:rPr>
                        <a:t>quang</a:t>
                      </a:r>
                      <a:r>
                        <a:rPr lang="en-US" sz="1500" b="1" dirty="0">
                          <a:effectLst/>
                        </a:rPr>
                        <a:t> (%) </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50%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70%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80%</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7"/>
                  </a:ext>
                </a:extLst>
              </a:tr>
              <a:tr h="250906">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xã</a:t>
                      </a:r>
                      <a:r>
                        <a:rPr lang="en-US" sz="1500" b="1" dirty="0">
                          <a:effectLst/>
                        </a:rPr>
                        <a:t> </a:t>
                      </a:r>
                      <a:r>
                        <a:rPr lang="en-US" sz="1500" b="1" dirty="0" err="1">
                          <a:effectLst/>
                        </a:rPr>
                        <a:t>có</a:t>
                      </a:r>
                      <a:r>
                        <a:rPr lang="en-US" sz="1500" b="1" dirty="0">
                          <a:effectLst/>
                        </a:rPr>
                        <a:t> </a:t>
                      </a:r>
                      <a:r>
                        <a:rPr lang="en-US" sz="1500" b="1" dirty="0" err="1">
                          <a:effectLst/>
                        </a:rPr>
                        <a:t>hạ</a:t>
                      </a:r>
                      <a:r>
                        <a:rPr lang="en-US" sz="1500" b="1" dirty="0">
                          <a:effectLst/>
                        </a:rPr>
                        <a:t> </a:t>
                      </a:r>
                      <a:r>
                        <a:rPr lang="en-US" sz="1500" b="1" dirty="0" err="1">
                          <a:effectLst/>
                        </a:rPr>
                        <a:t>tầng</a:t>
                      </a:r>
                      <a:r>
                        <a:rPr lang="en-US" sz="1500" b="1" dirty="0">
                          <a:effectLst/>
                        </a:rPr>
                        <a:t> </a:t>
                      </a:r>
                      <a:r>
                        <a:rPr lang="en-US" sz="1500" b="1" dirty="0" err="1">
                          <a:effectLst/>
                        </a:rPr>
                        <a:t>mạng</a:t>
                      </a:r>
                      <a:r>
                        <a:rPr lang="en-US" sz="1500" b="1" dirty="0">
                          <a:effectLst/>
                        </a:rPr>
                        <a:t> </a:t>
                      </a:r>
                      <a:r>
                        <a:rPr lang="en-US" sz="1500" b="1" dirty="0" err="1">
                          <a:effectLst/>
                        </a:rPr>
                        <a:t>băng</a:t>
                      </a:r>
                      <a:r>
                        <a:rPr lang="en-US" sz="1500" b="1" dirty="0">
                          <a:effectLst/>
                        </a:rPr>
                        <a:t> </a:t>
                      </a:r>
                      <a:r>
                        <a:rPr lang="en-US" sz="1500" b="1" dirty="0" err="1">
                          <a:effectLst/>
                        </a:rPr>
                        <a:t>rộng</a:t>
                      </a:r>
                      <a:r>
                        <a:rPr lang="en-US" sz="1500" b="1" dirty="0">
                          <a:effectLst/>
                        </a:rPr>
                        <a:t> </a:t>
                      </a:r>
                      <a:r>
                        <a:rPr lang="en-US" sz="1500" b="1" dirty="0" err="1">
                          <a:effectLst/>
                        </a:rPr>
                        <a:t>cáp</a:t>
                      </a:r>
                      <a:r>
                        <a:rPr lang="en-US" sz="1500" b="1" dirty="0">
                          <a:effectLst/>
                        </a:rPr>
                        <a:t> </a:t>
                      </a:r>
                      <a:r>
                        <a:rPr lang="en-US" sz="1500" b="1" dirty="0" err="1">
                          <a:effectLst/>
                        </a:rPr>
                        <a:t>quang</a:t>
                      </a:r>
                      <a:r>
                        <a:rPr lang="en-US" sz="1500" b="1" dirty="0">
                          <a:effectLst/>
                        </a:rPr>
                        <a:t> (%)</a:t>
                      </a:r>
                      <a:endParaRPr lang="en-US" sz="1500" b="1"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85%</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90%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8"/>
                  </a:ext>
                </a:extLst>
              </a:tr>
              <a:tr h="598315">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cơ</a:t>
                      </a:r>
                      <a:r>
                        <a:rPr lang="en-US" sz="1500" b="1" dirty="0">
                          <a:effectLst/>
                        </a:rPr>
                        <a:t> </a:t>
                      </a:r>
                      <a:r>
                        <a:rPr lang="en-US" sz="1500" b="1" dirty="0" err="1">
                          <a:effectLst/>
                        </a:rPr>
                        <a:t>quan</a:t>
                      </a:r>
                      <a:r>
                        <a:rPr lang="en-US" sz="1500" b="1" dirty="0">
                          <a:effectLst/>
                        </a:rPr>
                        <a:t> </a:t>
                      </a:r>
                      <a:r>
                        <a:rPr lang="en-US" sz="1500" b="1" dirty="0" err="1">
                          <a:effectLst/>
                        </a:rPr>
                        <a:t>nhà</a:t>
                      </a:r>
                      <a:r>
                        <a:rPr lang="en-US" sz="1500" b="1" dirty="0">
                          <a:effectLst/>
                        </a:rPr>
                        <a:t> </a:t>
                      </a:r>
                      <a:r>
                        <a:rPr lang="en-US" sz="1500" b="1" dirty="0" err="1">
                          <a:effectLst/>
                        </a:rPr>
                        <a:t>nước</a:t>
                      </a:r>
                      <a:r>
                        <a:rPr lang="en-US" sz="1500" b="1" dirty="0">
                          <a:effectLst/>
                        </a:rPr>
                        <a:t> </a:t>
                      </a:r>
                      <a:r>
                        <a:rPr lang="en-US" sz="1500" b="1" dirty="0" err="1">
                          <a:effectLst/>
                        </a:rPr>
                        <a:t>có</a:t>
                      </a:r>
                      <a:r>
                        <a:rPr lang="en-US" sz="1500" b="1" dirty="0">
                          <a:effectLst/>
                        </a:rPr>
                        <a:t> </a:t>
                      </a:r>
                      <a:r>
                        <a:rPr lang="en-US" sz="1500" b="1" dirty="0" err="1">
                          <a:effectLst/>
                        </a:rPr>
                        <a:t>kết</a:t>
                      </a:r>
                      <a:r>
                        <a:rPr lang="en-US" sz="1500" b="1" dirty="0">
                          <a:effectLst/>
                        </a:rPr>
                        <a:t> </a:t>
                      </a:r>
                      <a:r>
                        <a:rPr lang="en-US" sz="1500" b="1" dirty="0" err="1">
                          <a:effectLst/>
                        </a:rPr>
                        <a:t>nối</a:t>
                      </a:r>
                      <a:r>
                        <a:rPr lang="en-US" sz="1500" b="1" dirty="0">
                          <a:effectLst/>
                        </a:rPr>
                        <a:t> </a:t>
                      </a:r>
                      <a:r>
                        <a:rPr lang="en-US" sz="1500" b="1" dirty="0" err="1">
                          <a:effectLst/>
                        </a:rPr>
                        <a:t>băng</a:t>
                      </a:r>
                      <a:r>
                        <a:rPr lang="en-US" sz="1500" b="1" dirty="0">
                          <a:effectLst/>
                        </a:rPr>
                        <a:t> </a:t>
                      </a:r>
                      <a:r>
                        <a:rPr lang="en-US" sz="1500" b="1" dirty="0" err="1">
                          <a:effectLst/>
                        </a:rPr>
                        <a:t>rộng</a:t>
                      </a:r>
                      <a:r>
                        <a:rPr lang="en-US" sz="1500" b="1" dirty="0">
                          <a:effectLst/>
                        </a:rPr>
                        <a:t> </a:t>
                      </a:r>
                      <a:r>
                        <a:rPr lang="en-US" sz="1500" b="1" dirty="0" err="1">
                          <a:effectLst/>
                        </a:rPr>
                        <a:t>cố</a:t>
                      </a:r>
                      <a:r>
                        <a:rPr lang="en-US" sz="1500" b="1" dirty="0">
                          <a:effectLst/>
                        </a:rPr>
                        <a:t> </a:t>
                      </a:r>
                      <a:r>
                        <a:rPr lang="en-US" sz="1500" b="1" dirty="0" err="1">
                          <a:effectLst/>
                        </a:rPr>
                        <a:t>định</a:t>
                      </a:r>
                      <a:r>
                        <a:rPr lang="en-US" sz="1500" b="1" dirty="0">
                          <a:effectLst/>
                        </a:rPr>
                        <a:t> (%)</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endParaRPr lang="en-US" sz="1500"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09"/>
                  </a:ext>
                </a:extLst>
              </a:tr>
              <a:tr h="598315">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trường</a:t>
                      </a:r>
                      <a:r>
                        <a:rPr lang="en-US" sz="1500" b="1" dirty="0">
                          <a:effectLst/>
                        </a:rPr>
                        <a:t> </a:t>
                      </a:r>
                      <a:r>
                        <a:rPr lang="en-US" sz="1500" b="1" dirty="0" err="1">
                          <a:effectLst/>
                        </a:rPr>
                        <a:t>học</a:t>
                      </a:r>
                      <a:r>
                        <a:rPr lang="en-US" sz="1500" b="1" dirty="0">
                          <a:effectLst/>
                        </a:rPr>
                        <a:t> </a:t>
                      </a:r>
                      <a:r>
                        <a:rPr lang="en-US" sz="1500" b="1" dirty="0" err="1">
                          <a:effectLst/>
                        </a:rPr>
                        <a:t>có</a:t>
                      </a:r>
                      <a:r>
                        <a:rPr lang="en-US" sz="1500" b="1" dirty="0">
                          <a:effectLst/>
                        </a:rPr>
                        <a:t> </a:t>
                      </a:r>
                      <a:r>
                        <a:rPr lang="en-US" sz="1500" b="1" dirty="0" err="1">
                          <a:effectLst/>
                        </a:rPr>
                        <a:t>kết</a:t>
                      </a:r>
                      <a:r>
                        <a:rPr lang="en-US" sz="1500" b="1" dirty="0">
                          <a:effectLst/>
                        </a:rPr>
                        <a:t> </a:t>
                      </a:r>
                      <a:r>
                        <a:rPr lang="en-US" sz="1500" b="1" dirty="0" err="1">
                          <a:effectLst/>
                        </a:rPr>
                        <a:t>nối</a:t>
                      </a:r>
                      <a:r>
                        <a:rPr lang="en-US" sz="1500" b="1" dirty="0">
                          <a:effectLst/>
                        </a:rPr>
                        <a:t> </a:t>
                      </a:r>
                      <a:r>
                        <a:rPr lang="en-US" sz="1500" b="1" dirty="0" err="1">
                          <a:effectLst/>
                        </a:rPr>
                        <a:t>băng</a:t>
                      </a:r>
                      <a:r>
                        <a:rPr lang="en-US" sz="1500" b="1" dirty="0">
                          <a:effectLst/>
                        </a:rPr>
                        <a:t> </a:t>
                      </a:r>
                      <a:r>
                        <a:rPr lang="en-US" sz="1500" b="1" dirty="0" err="1">
                          <a:effectLst/>
                        </a:rPr>
                        <a:t>rộng</a:t>
                      </a:r>
                      <a:r>
                        <a:rPr lang="en-US" sz="1500" b="1" dirty="0">
                          <a:effectLst/>
                        </a:rPr>
                        <a:t> </a:t>
                      </a:r>
                      <a:r>
                        <a:rPr lang="en-US" sz="1500" b="1" dirty="0" err="1">
                          <a:effectLst/>
                        </a:rPr>
                        <a:t>cố</a:t>
                      </a:r>
                      <a:r>
                        <a:rPr lang="en-US" sz="1500" b="1" dirty="0">
                          <a:effectLst/>
                        </a:rPr>
                        <a:t> </a:t>
                      </a:r>
                      <a:r>
                        <a:rPr lang="en-US" sz="1500" b="1" dirty="0" err="1">
                          <a:effectLst/>
                        </a:rPr>
                        <a:t>định</a:t>
                      </a:r>
                      <a:r>
                        <a:rPr lang="en-US" sz="1500" b="1" dirty="0">
                          <a:effectLst/>
                        </a:rPr>
                        <a:t> (%)</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endParaRPr lang="en-US" sz="1500"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10"/>
                  </a:ext>
                </a:extLst>
              </a:tr>
              <a:tr h="598315">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bệnh</a:t>
                      </a:r>
                      <a:r>
                        <a:rPr lang="en-US" sz="1500" b="1" dirty="0">
                          <a:effectLst/>
                        </a:rPr>
                        <a:t> </a:t>
                      </a:r>
                      <a:r>
                        <a:rPr lang="en-US" sz="1500" b="1" dirty="0" err="1">
                          <a:effectLst/>
                        </a:rPr>
                        <a:t>viện</a:t>
                      </a:r>
                      <a:r>
                        <a:rPr lang="en-US" sz="1500" b="1" dirty="0">
                          <a:effectLst/>
                        </a:rPr>
                        <a:t> </a:t>
                      </a:r>
                      <a:r>
                        <a:rPr lang="en-US" sz="1500" b="1" dirty="0" err="1">
                          <a:effectLst/>
                        </a:rPr>
                        <a:t>có</a:t>
                      </a:r>
                      <a:r>
                        <a:rPr lang="en-US" sz="1500" b="1" dirty="0">
                          <a:effectLst/>
                        </a:rPr>
                        <a:t> </a:t>
                      </a:r>
                      <a:r>
                        <a:rPr lang="en-US" sz="1500" b="1" dirty="0" err="1">
                          <a:effectLst/>
                        </a:rPr>
                        <a:t>kết</a:t>
                      </a:r>
                      <a:r>
                        <a:rPr lang="en-US" sz="1500" b="1" dirty="0">
                          <a:effectLst/>
                        </a:rPr>
                        <a:t> </a:t>
                      </a:r>
                      <a:r>
                        <a:rPr lang="en-US" sz="1500" b="1" dirty="0" err="1">
                          <a:effectLst/>
                        </a:rPr>
                        <a:t>nối</a:t>
                      </a:r>
                      <a:r>
                        <a:rPr lang="en-US" sz="1500" b="1" dirty="0">
                          <a:effectLst/>
                        </a:rPr>
                        <a:t> </a:t>
                      </a:r>
                      <a:r>
                        <a:rPr lang="en-US" sz="1500" b="1" dirty="0" err="1">
                          <a:effectLst/>
                        </a:rPr>
                        <a:t>băng</a:t>
                      </a:r>
                      <a:r>
                        <a:rPr lang="en-US" sz="1500" b="1" dirty="0">
                          <a:effectLst/>
                        </a:rPr>
                        <a:t> </a:t>
                      </a:r>
                      <a:r>
                        <a:rPr lang="en-US" sz="1500" b="1" dirty="0" err="1">
                          <a:effectLst/>
                        </a:rPr>
                        <a:t>rộng</a:t>
                      </a:r>
                      <a:r>
                        <a:rPr lang="en-US" sz="1500" b="1" dirty="0">
                          <a:effectLst/>
                        </a:rPr>
                        <a:t> </a:t>
                      </a:r>
                      <a:r>
                        <a:rPr lang="en-US" sz="1500" b="1" dirty="0" err="1">
                          <a:effectLst/>
                        </a:rPr>
                        <a:t>cố</a:t>
                      </a:r>
                      <a:r>
                        <a:rPr lang="en-US" sz="1500" b="1" dirty="0">
                          <a:effectLst/>
                        </a:rPr>
                        <a:t> </a:t>
                      </a:r>
                      <a:r>
                        <a:rPr lang="en-US" sz="1500" b="1" dirty="0" err="1">
                          <a:effectLst/>
                        </a:rPr>
                        <a:t>định</a:t>
                      </a:r>
                      <a:r>
                        <a:rPr lang="en-US" sz="1500" b="1" dirty="0">
                          <a:effectLst/>
                        </a:rPr>
                        <a:t> (%)</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endParaRPr lang="en-US" sz="1500"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11"/>
                  </a:ext>
                </a:extLst>
              </a:tr>
              <a:tr h="723768">
                <a:tc>
                  <a:txBody>
                    <a:bodyPr/>
                    <a:lstStyle/>
                    <a:p>
                      <a:pPr algn="just">
                        <a:spcBef>
                          <a:spcPts val="300"/>
                        </a:spcBef>
                        <a:spcAft>
                          <a:spcPts val="300"/>
                        </a:spcAft>
                      </a:pPr>
                      <a:r>
                        <a:rPr lang="en-US" sz="1500" b="1" dirty="0" err="1">
                          <a:effectLst/>
                        </a:rPr>
                        <a:t>Tỷ</a:t>
                      </a:r>
                      <a:r>
                        <a:rPr lang="en-US" sz="1500" b="1" dirty="0">
                          <a:effectLst/>
                        </a:rPr>
                        <a:t> </a:t>
                      </a:r>
                      <a:r>
                        <a:rPr lang="en-US" sz="1500" b="1" dirty="0" err="1">
                          <a:effectLst/>
                        </a:rPr>
                        <a:t>lệ</a:t>
                      </a:r>
                      <a:r>
                        <a:rPr lang="en-US" sz="1500" b="1" dirty="0">
                          <a:effectLst/>
                        </a:rPr>
                        <a:t> </a:t>
                      </a:r>
                      <a:r>
                        <a:rPr lang="en-US" sz="1500" b="1" dirty="0" err="1">
                          <a:effectLst/>
                        </a:rPr>
                        <a:t>doanh</a:t>
                      </a:r>
                      <a:r>
                        <a:rPr lang="en-US" sz="1500" b="1" dirty="0">
                          <a:effectLst/>
                        </a:rPr>
                        <a:t> </a:t>
                      </a:r>
                      <a:r>
                        <a:rPr lang="en-US" sz="1500" b="1" dirty="0" err="1">
                          <a:effectLst/>
                        </a:rPr>
                        <a:t>nghiệp</a:t>
                      </a:r>
                      <a:r>
                        <a:rPr lang="en-US" sz="1500" b="1" dirty="0">
                          <a:effectLst/>
                        </a:rPr>
                        <a:t> </a:t>
                      </a:r>
                      <a:r>
                        <a:rPr lang="en-US" sz="1500" b="1" dirty="0" err="1">
                          <a:effectLst/>
                        </a:rPr>
                        <a:t>trong</a:t>
                      </a:r>
                      <a:r>
                        <a:rPr lang="en-US" sz="1500" b="1" dirty="0">
                          <a:effectLst/>
                        </a:rPr>
                        <a:t> </a:t>
                      </a:r>
                      <a:r>
                        <a:rPr lang="en-US" sz="1500" b="1" dirty="0" err="1">
                          <a:effectLst/>
                        </a:rPr>
                        <a:t>khu</a:t>
                      </a:r>
                      <a:r>
                        <a:rPr lang="en-US" sz="1500" b="1" dirty="0">
                          <a:effectLst/>
                        </a:rPr>
                        <a:t> </a:t>
                      </a:r>
                      <a:r>
                        <a:rPr lang="en-US" sz="1500" b="1" dirty="0" err="1">
                          <a:effectLst/>
                        </a:rPr>
                        <a:t>công</a:t>
                      </a:r>
                      <a:r>
                        <a:rPr lang="en-US" sz="1500" b="1" dirty="0">
                          <a:effectLst/>
                        </a:rPr>
                        <a:t> </a:t>
                      </a:r>
                      <a:r>
                        <a:rPr lang="en-US" sz="1500" b="1" dirty="0" err="1">
                          <a:effectLst/>
                        </a:rPr>
                        <a:t>nghiệp</a:t>
                      </a:r>
                      <a:r>
                        <a:rPr lang="en-US" sz="1500" b="1" dirty="0">
                          <a:effectLst/>
                        </a:rPr>
                        <a:t>, </a:t>
                      </a:r>
                      <a:r>
                        <a:rPr lang="en-US" sz="1500" b="1" dirty="0" err="1">
                          <a:effectLst/>
                        </a:rPr>
                        <a:t>khu</a:t>
                      </a:r>
                      <a:r>
                        <a:rPr lang="en-US" sz="1500" b="1" dirty="0">
                          <a:effectLst/>
                        </a:rPr>
                        <a:t> </a:t>
                      </a:r>
                      <a:r>
                        <a:rPr lang="en-US" sz="1500" b="1" dirty="0" err="1">
                          <a:effectLst/>
                        </a:rPr>
                        <a:t>chế</a:t>
                      </a:r>
                      <a:r>
                        <a:rPr lang="en-US" sz="1500" b="1" dirty="0">
                          <a:effectLst/>
                        </a:rPr>
                        <a:t> </a:t>
                      </a:r>
                      <a:r>
                        <a:rPr lang="en-US" sz="1500" b="1" dirty="0" err="1">
                          <a:effectLst/>
                        </a:rPr>
                        <a:t>xuất</a:t>
                      </a:r>
                      <a:r>
                        <a:rPr lang="en-US" sz="1500" b="1" dirty="0">
                          <a:effectLst/>
                        </a:rPr>
                        <a:t>, </a:t>
                      </a:r>
                      <a:r>
                        <a:rPr lang="en-US" sz="1500" b="1" dirty="0" err="1">
                          <a:effectLst/>
                        </a:rPr>
                        <a:t>khu</a:t>
                      </a:r>
                      <a:r>
                        <a:rPr lang="en-US" sz="1500" b="1" dirty="0">
                          <a:effectLst/>
                        </a:rPr>
                        <a:t> </a:t>
                      </a:r>
                      <a:r>
                        <a:rPr lang="en-US" sz="1500" b="1" dirty="0" err="1">
                          <a:effectLst/>
                        </a:rPr>
                        <a:t>công</a:t>
                      </a:r>
                      <a:r>
                        <a:rPr lang="en-US" sz="1500" b="1" dirty="0">
                          <a:effectLst/>
                        </a:rPr>
                        <a:t> </a:t>
                      </a:r>
                      <a:r>
                        <a:rPr lang="en-US" sz="1500" b="1" dirty="0" err="1">
                          <a:effectLst/>
                        </a:rPr>
                        <a:t>nghệ</a:t>
                      </a:r>
                      <a:r>
                        <a:rPr lang="en-US" sz="1500" b="1" dirty="0">
                          <a:effectLst/>
                        </a:rPr>
                        <a:t> </a:t>
                      </a:r>
                      <a:r>
                        <a:rPr lang="en-US" sz="1500" b="1" dirty="0" err="1">
                          <a:effectLst/>
                        </a:rPr>
                        <a:t>cao</a:t>
                      </a:r>
                      <a:r>
                        <a:rPr lang="en-US" sz="1500" b="1" dirty="0">
                          <a:effectLst/>
                        </a:rPr>
                        <a:t> </a:t>
                      </a:r>
                      <a:r>
                        <a:rPr lang="en-US" sz="1500" b="1" dirty="0" err="1">
                          <a:effectLst/>
                        </a:rPr>
                        <a:t>có</a:t>
                      </a:r>
                      <a:r>
                        <a:rPr lang="en-US" sz="1500" b="1" dirty="0">
                          <a:effectLst/>
                        </a:rPr>
                        <a:t> </a:t>
                      </a:r>
                      <a:r>
                        <a:rPr lang="en-US" sz="1500" b="1" dirty="0" err="1">
                          <a:effectLst/>
                        </a:rPr>
                        <a:t>kết</a:t>
                      </a:r>
                      <a:r>
                        <a:rPr lang="en-US" sz="1500" b="1" dirty="0">
                          <a:effectLst/>
                        </a:rPr>
                        <a:t> </a:t>
                      </a:r>
                      <a:r>
                        <a:rPr lang="en-US" sz="1500" b="1" dirty="0" err="1">
                          <a:effectLst/>
                        </a:rPr>
                        <a:t>nối</a:t>
                      </a:r>
                      <a:r>
                        <a:rPr lang="en-US" sz="1500" b="1" dirty="0">
                          <a:effectLst/>
                        </a:rPr>
                        <a:t> </a:t>
                      </a:r>
                      <a:r>
                        <a:rPr lang="en-US" sz="1500" b="1" dirty="0" err="1">
                          <a:effectLst/>
                        </a:rPr>
                        <a:t>băng</a:t>
                      </a:r>
                      <a:r>
                        <a:rPr lang="en-US" sz="1500" b="1" dirty="0">
                          <a:effectLst/>
                        </a:rPr>
                        <a:t> </a:t>
                      </a:r>
                      <a:r>
                        <a:rPr lang="en-US" sz="1500" b="1" dirty="0" err="1">
                          <a:effectLst/>
                        </a:rPr>
                        <a:t>rộng</a:t>
                      </a:r>
                      <a:r>
                        <a:rPr lang="en-US" sz="1500" b="1" dirty="0">
                          <a:effectLst/>
                        </a:rPr>
                        <a:t> </a:t>
                      </a:r>
                      <a:r>
                        <a:rPr lang="en-US" sz="1500" b="1" dirty="0" err="1">
                          <a:effectLst/>
                        </a:rPr>
                        <a:t>cố</a:t>
                      </a:r>
                      <a:r>
                        <a:rPr lang="en-US" sz="1500" b="1" dirty="0">
                          <a:effectLst/>
                        </a:rPr>
                        <a:t> </a:t>
                      </a:r>
                      <a:r>
                        <a:rPr lang="en-US" sz="1500" b="1" dirty="0" err="1">
                          <a:effectLst/>
                        </a:rPr>
                        <a:t>định</a:t>
                      </a:r>
                      <a:r>
                        <a:rPr lang="en-US" sz="1500" b="1" dirty="0">
                          <a:effectLst/>
                        </a:rPr>
                        <a:t> (%)</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p>
                    <a:p>
                      <a:pPr algn="just">
                        <a:spcBef>
                          <a:spcPts val="300"/>
                        </a:spcBef>
                        <a:spcAft>
                          <a:spcPts val="300"/>
                        </a:spcAft>
                      </a:pPr>
                      <a:r>
                        <a:rPr lang="en-US" sz="1500" dirty="0">
                          <a:effectLst/>
                        </a:rPr>
                        <a:t>- </a:t>
                      </a:r>
                      <a:r>
                        <a:rPr lang="en-US" sz="1500" dirty="0" err="1">
                          <a:effectLst/>
                        </a:rPr>
                        <a:t>Tỷ</a:t>
                      </a:r>
                      <a:r>
                        <a:rPr lang="en-US" sz="1500" dirty="0">
                          <a:effectLst/>
                        </a:rPr>
                        <a:t> </a:t>
                      </a:r>
                      <a:r>
                        <a:rPr lang="en-US" sz="1500" dirty="0" err="1">
                          <a:effectLst/>
                        </a:rPr>
                        <a:t>lệ</a:t>
                      </a:r>
                      <a:r>
                        <a:rPr lang="en-US" sz="1500" dirty="0">
                          <a:effectLst/>
                        </a:rPr>
                        <a:t> (%) </a:t>
                      </a:r>
                      <a:r>
                        <a:rPr lang="en-US" sz="1500" dirty="0" err="1">
                          <a:effectLst/>
                        </a:rPr>
                        <a:t>có</a:t>
                      </a:r>
                      <a:r>
                        <a:rPr lang="en-US" sz="1500" dirty="0">
                          <a:effectLst/>
                        </a:rPr>
                        <a:t> </a:t>
                      </a:r>
                      <a:r>
                        <a:rPr lang="en-US" sz="1500" dirty="0" err="1">
                          <a:effectLst/>
                        </a:rPr>
                        <a:t>tốc</a:t>
                      </a:r>
                      <a:r>
                        <a:rPr lang="en-US" sz="1500" dirty="0">
                          <a:effectLst/>
                        </a:rPr>
                        <a:t> </a:t>
                      </a:r>
                      <a:r>
                        <a:rPr lang="en-US" sz="1500" dirty="0" err="1">
                          <a:effectLst/>
                        </a:rPr>
                        <a:t>độ</a:t>
                      </a:r>
                      <a:r>
                        <a:rPr lang="en-US" sz="1500" dirty="0">
                          <a:effectLst/>
                        </a:rPr>
                        <a:t> </a:t>
                      </a:r>
                      <a:r>
                        <a:rPr lang="en-US" sz="1500" dirty="0" err="1">
                          <a:effectLst/>
                        </a:rPr>
                        <a:t>truy</a:t>
                      </a:r>
                      <a:r>
                        <a:rPr lang="en-US" sz="1500" dirty="0">
                          <a:effectLst/>
                        </a:rPr>
                        <a:t> </a:t>
                      </a:r>
                      <a:r>
                        <a:rPr lang="en-US" sz="1500" dirty="0" err="1">
                          <a:effectLst/>
                        </a:rPr>
                        <a:t>cập</a:t>
                      </a:r>
                      <a:r>
                        <a:rPr lang="en-US" sz="1500" dirty="0">
                          <a:effectLst/>
                        </a:rPr>
                        <a:t> </a:t>
                      </a:r>
                      <a:r>
                        <a:rPr lang="en-US" sz="1500" dirty="0" err="1">
                          <a:effectLst/>
                        </a:rPr>
                        <a:t>tối</a:t>
                      </a:r>
                      <a:r>
                        <a:rPr lang="en-US" sz="1500" dirty="0">
                          <a:effectLst/>
                        </a:rPr>
                        <a:t> </a:t>
                      </a:r>
                      <a:r>
                        <a:rPr lang="en-US" sz="1500" dirty="0" err="1">
                          <a:effectLst/>
                        </a:rPr>
                        <a:t>thiểu</a:t>
                      </a:r>
                      <a:r>
                        <a:rPr lang="en-US" sz="1500" dirty="0">
                          <a:effectLst/>
                        </a:rPr>
                        <a:t> … Mb/s</a:t>
                      </a:r>
                      <a:endParaRPr lang="en-US" sz="1500" dirty="0">
                        <a:effectLst/>
                        <a:latin typeface=".VnTime"/>
                        <a:ea typeface="Times New Roman"/>
                        <a:cs typeface="Times New Roman"/>
                      </a:endParaRPr>
                    </a:p>
                  </a:txBody>
                  <a:tcPr marL="43426" marR="43426" marT="0" marB="0">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a:effectLst/>
                        </a:rPr>
                        <a:t>100%</a:t>
                      </a:r>
                      <a:endParaRPr lang="en-US" sz="1500">
                        <a:effectLst/>
                        <a:latin typeface=".VnTime"/>
                        <a:ea typeface="Times New Roman"/>
                        <a:cs typeface="Times New Roman"/>
                      </a:endParaRPr>
                    </a:p>
                  </a:txBody>
                  <a:tcPr marL="43426" marR="43426" marT="0" marB="0" anchor="ctr">
                    <a:solidFill>
                      <a:schemeClr val="bg1"/>
                    </a:solidFill>
                  </a:tcPr>
                </a:tc>
                <a:tc>
                  <a:txBody>
                    <a:bodyPr/>
                    <a:lstStyle/>
                    <a:p>
                      <a:pPr algn="ctr">
                        <a:spcBef>
                          <a:spcPts val="300"/>
                        </a:spcBef>
                        <a:spcAft>
                          <a:spcPts val="300"/>
                        </a:spcAft>
                      </a:pPr>
                      <a:r>
                        <a:rPr lang="en-US" sz="1500" dirty="0">
                          <a:effectLst/>
                        </a:rPr>
                        <a:t>100%</a:t>
                      </a:r>
                      <a:endParaRPr lang="en-US" sz="1500" dirty="0">
                        <a:effectLst/>
                        <a:latin typeface=".VnTime"/>
                        <a:ea typeface="Times New Roman"/>
                        <a:cs typeface="Times New Roman"/>
                      </a:endParaRPr>
                    </a:p>
                  </a:txBody>
                  <a:tcPr marL="43426" marR="43426" marT="0" marB="0" anchor="ctr">
                    <a:solidFill>
                      <a:schemeClr val="bg1"/>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9408870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25</a:t>
            </a:fld>
            <a:endParaRPr lang="en-US"/>
          </a:p>
        </p:txBody>
      </p:sp>
      <p:sp>
        <p:nvSpPr>
          <p:cNvPr id="8" name="Title 1"/>
          <p:cNvSpPr txBox="1">
            <a:spLocks/>
          </p:cNvSpPr>
          <p:nvPr/>
        </p:nvSpPr>
        <p:spPr bwMode="auto">
          <a:xfrm>
            <a:off x="457200" y="234043"/>
            <a:ext cx="853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just" eaLnBrk="1" fontAlgn="auto" hangingPunct="1">
              <a:lnSpc>
                <a:spcPct val="150000"/>
              </a:lnSpc>
              <a:spcBef>
                <a:spcPts val="300"/>
              </a:spcBef>
              <a:spcAft>
                <a:spcPts val="300"/>
              </a:spcAft>
              <a:defRPr/>
            </a:pPr>
            <a:r>
              <a:rPr lang="en-US" sz="2400" dirty="0" smtClean="0">
                <a:solidFill>
                  <a:schemeClr val="accent1">
                    <a:lumMod val="75000"/>
                  </a:schemeClr>
                </a:solidFill>
                <a:cs typeface="Times New Roman" pitchFamily="18" charset="0"/>
              </a:rPr>
              <a:t>KẾ HOẠCH PHÁT TRIỂN VIỄN THÔNG TẠI ĐỊA PHƯƠNG</a:t>
            </a:r>
            <a:endParaRPr lang="en-US" sz="2400" dirty="0">
              <a:solidFill>
                <a:schemeClr val="accent1">
                  <a:lumMod val="75000"/>
                </a:schemeClr>
              </a:solidFill>
              <a:cs typeface="Times New Roman" pitchFamily="18" charset="0"/>
            </a:endParaRPr>
          </a:p>
        </p:txBody>
      </p:sp>
      <p:sp>
        <p:nvSpPr>
          <p:cNvPr id="3" name="Rectangle 2"/>
          <p:cNvSpPr/>
          <p:nvPr/>
        </p:nvSpPr>
        <p:spPr>
          <a:xfrm>
            <a:off x="36786" y="767443"/>
            <a:ext cx="8991600" cy="5324535"/>
          </a:xfrm>
          <a:prstGeom prst="rect">
            <a:avLst/>
          </a:prstGeom>
        </p:spPr>
        <p:txBody>
          <a:bodyPr wrap="square">
            <a:spAutoFit/>
          </a:bodyPr>
          <a:lstStyle/>
          <a:p>
            <a:pPr lvl="0" algn="just"/>
            <a:r>
              <a:rPr lang="en-US" sz="2200" b="1" dirty="0" err="1">
                <a:latin typeface="+mj-lt"/>
              </a:rPr>
              <a:t>Khuyến</a:t>
            </a:r>
            <a:r>
              <a:rPr lang="en-US" sz="2200" b="1" dirty="0">
                <a:latin typeface="+mj-lt"/>
              </a:rPr>
              <a:t> </a:t>
            </a:r>
            <a:r>
              <a:rPr lang="en-US" sz="2200" b="1" dirty="0" err="1">
                <a:latin typeface="+mj-lt"/>
              </a:rPr>
              <a:t>nghị</a:t>
            </a:r>
            <a:r>
              <a:rPr lang="en-US" sz="2200" b="1" dirty="0">
                <a:latin typeface="+mj-lt"/>
              </a:rPr>
              <a:t> </a:t>
            </a:r>
            <a:r>
              <a:rPr lang="en-US" sz="2200" b="1" dirty="0" err="1">
                <a:latin typeface="+mj-lt"/>
              </a:rPr>
              <a:t>biện</a:t>
            </a:r>
            <a:r>
              <a:rPr lang="en-US" sz="2200" b="1" dirty="0">
                <a:latin typeface="+mj-lt"/>
              </a:rPr>
              <a:t> </a:t>
            </a:r>
            <a:r>
              <a:rPr lang="en-US" sz="2200" b="1" dirty="0" err="1">
                <a:latin typeface="+mj-lt"/>
              </a:rPr>
              <a:t>pháp</a:t>
            </a:r>
            <a:r>
              <a:rPr lang="en-US" sz="2200" b="1" dirty="0">
                <a:latin typeface="+mj-lt"/>
              </a:rPr>
              <a:t> </a:t>
            </a:r>
            <a:r>
              <a:rPr lang="en-US" sz="2200" b="1" dirty="0" err="1">
                <a:latin typeface="+mj-lt"/>
              </a:rPr>
              <a:t>triển</a:t>
            </a:r>
            <a:r>
              <a:rPr lang="en-US" sz="2200" b="1" dirty="0">
                <a:latin typeface="+mj-lt"/>
              </a:rPr>
              <a:t> </a:t>
            </a:r>
            <a:r>
              <a:rPr lang="en-US" sz="2200" b="1" dirty="0" err="1">
                <a:latin typeface="+mj-lt"/>
              </a:rPr>
              <a:t>khai</a:t>
            </a:r>
            <a:r>
              <a:rPr lang="en-US" sz="2200" b="1" dirty="0">
                <a:latin typeface="+mj-lt"/>
              </a:rPr>
              <a:t> </a:t>
            </a:r>
            <a:r>
              <a:rPr lang="en-US" sz="2200" b="1" dirty="0" err="1">
                <a:latin typeface="+mj-lt"/>
              </a:rPr>
              <a:t>thực</a:t>
            </a:r>
            <a:r>
              <a:rPr lang="en-US" sz="2200" b="1" dirty="0">
                <a:latin typeface="+mj-lt"/>
              </a:rPr>
              <a:t> </a:t>
            </a:r>
            <a:r>
              <a:rPr lang="en-US" sz="2200" b="1" dirty="0" err="1">
                <a:latin typeface="+mj-lt"/>
              </a:rPr>
              <a:t>hiện</a:t>
            </a:r>
            <a:endParaRPr lang="en-US" sz="2200" dirty="0">
              <a:latin typeface="+mj-lt"/>
            </a:endParaRPr>
          </a:p>
          <a:p>
            <a:pPr lvl="1" algn="just"/>
            <a:r>
              <a:rPr lang="en-US" sz="2000" b="1" dirty="0" smtClean="0">
                <a:latin typeface="+mj-lt"/>
              </a:rPr>
              <a:t>1. </a:t>
            </a:r>
            <a:r>
              <a:rPr lang="en-US" sz="2000" b="1" dirty="0" err="1" smtClean="0">
                <a:latin typeface="+mj-lt"/>
              </a:rPr>
              <a:t>Sở</a:t>
            </a:r>
            <a:r>
              <a:rPr lang="en-US" sz="2000" b="1" dirty="0" smtClean="0">
                <a:latin typeface="+mj-lt"/>
              </a:rPr>
              <a:t> </a:t>
            </a:r>
            <a:r>
              <a:rPr lang="en-US" sz="2000" b="1" dirty="0">
                <a:latin typeface="+mj-lt"/>
              </a:rPr>
              <a:t>TTTT: </a:t>
            </a:r>
          </a:p>
          <a:p>
            <a:pPr marL="285750" lvl="0" indent="-285750" algn="just">
              <a:buFont typeface="Arial" pitchFamily="34" charset="0"/>
              <a:buChar char="•"/>
            </a:pPr>
            <a:r>
              <a:rPr lang="en-US" sz="2000" dirty="0" err="1">
                <a:latin typeface="+mj-lt"/>
              </a:rPr>
              <a:t>Tham</a:t>
            </a:r>
            <a:r>
              <a:rPr lang="en-US" sz="2000" dirty="0">
                <a:latin typeface="+mj-lt"/>
              </a:rPr>
              <a:t> </a:t>
            </a:r>
            <a:r>
              <a:rPr lang="en-US" sz="2000" dirty="0" err="1">
                <a:latin typeface="+mj-lt"/>
              </a:rPr>
              <a:t>mưu</a:t>
            </a:r>
            <a:r>
              <a:rPr lang="en-US" sz="2000" dirty="0">
                <a:latin typeface="+mj-lt"/>
              </a:rPr>
              <a:t> UBND </a:t>
            </a:r>
            <a:r>
              <a:rPr lang="en-US" sz="2000" dirty="0" err="1">
                <a:latin typeface="+mj-lt"/>
              </a:rPr>
              <a:t>tỉnh</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ban </a:t>
            </a:r>
            <a:r>
              <a:rPr lang="en-US" sz="2000" dirty="0" err="1">
                <a:latin typeface="+mj-lt"/>
              </a:rPr>
              <a:t>hành</a:t>
            </a:r>
            <a:r>
              <a:rPr lang="en-US" sz="2000" dirty="0">
                <a:latin typeface="+mj-lt"/>
              </a:rPr>
              <a:t> </a:t>
            </a:r>
            <a:r>
              <a:rPr lang="en-US" sz="2000" dirty="0" err="1">
                <a:latin typeface="+mj-lt"/>
              </a:rPr>
              <a:t>các</a:t>
            </a:r>
            <a:r>
              <a:rPr lang="en-US" sz="2000" dirty="0">
                <a:latin typeface="+mj-lt"/>
              </a:rPr>
              <a:t> </a:t>
            </a:r>
            <a:r>
              <a:rPr lang="en-US" sz="2000" dirty="0" err="1">
                <a:latin typeface="+mj-lt"/>
              </a:rPr>
              <a:t>cơ</a:t>
            </a:r>
            <a:r>
              <a:rPr lang="en-US" sz="2000" dirty="0">
                <a:latin typeface="+mj-lt"/>
              </a:rPr>
              <a:t> </a:t>
            </a:r>
            <a:r>
              <a:rPr lang="en-US" sz="2000" dirty="0" err="1">
                <a:latin typeface="+mj-lt"/>
              </a:rPr>
              <a:t>chế</a:t>
            </a:r>
            <a:r>
              <a:rPr lang="en-US" sz="2000" dirty="0">
                <a:latin typeface="+mj-lt"/>
              </a:rPr>
              <a:t>, </a:t>
            </a:r>
            <a:r>
              <a:rPr lang="en-US" sz="2000" dirty="0" err="1">
                <a:latin typeface="+mj-lt"/>
              </a:rPr>
              <a:t>chính</a:t>
            </a:r>
            <a:r>
              <a:rPr lang="en-US" sz="2000" dirty="0">
                <a:latin typeface="+mj-lt"/>
              </a:rPr>
              <a:t> </a:t>
            </a:r>
            <a:r>
              <a:rPr lang="en-US" sz="2000" dirty="0" err="1">
                <a:latin typeface="+mj-lt"/>
              </a:rPr>
              <a:t>sách</a:t>
            </a:r>
            <a:r>
              <a:rPr lang="en-US" sz="2000" dirty="0">
                <a:latin typeface="+mj-lt"/>
              </a:rPr>
              <a:t> </a:t>
            </a:r>
            <a:r>
              <a:rPr lang="en-US" sz="2000" dirty="0" err="1">
                <a:latin typeface="+mj-lt"/>
              </a:rPr>
              <a:t>thúc</a:t>
            </a:r>
            <a:r>
              <a:rPr lang="en-US" sz="2000" dirty="0">
                <a:latin typeface="+mj-lt"/>
              </a:rPr>
              <a:t> </a:t>
            </a:r>
            <a:r>
              <a:rPr lang="en-US" sz="2000" dirty="0" err="1">
                <a:latin typeface="+mj-lt"/>
              </a:rPr>
              <a:t>đẩy</a:t>
            </a:r>
            <a:r>
              <a:rPr lang="en-US" sz="2000" dirty="0">
                <a:latin typeface="+mj-lt"/>
              </a:rPr>
              <a:t>, </a:t>
            </a:r>
            <a:r>
              <a:rPr lang="en-US" sz="2000" dirty="0" err="1">
                <a:latin typeface="+mj-lt"/>
              </a:rPr>
              <a:t>phát</a:t>
            </a:r>
            <a:r>
              <a:rPr lang="en-US" sz="2000" dirty="0">
                <a:latin typeface="+mj-lt"/>
              </a:rPr>
              <a:t> </a:t>
            </a:r>
            <a:r>
              <a:rPr lang="en-US" sz="2000" dirty="0" err="1">
                <a:latin typeface="+mj-lt"/>
              </a:rPr>
              <a:t>triển</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và</a:t>
            </a:r>
            <a:r>
              <a:rPr lang="en-US" sz="2000" dirty="0">
                <a:latin typeface="+mj-lt"/>
              </a:rPr>
              <a:t> </a:t>
            </a:r>
            <a:r>
              <a:rPr lang="en-US" sz="2000" dirty="0" err="1">
                <a:latin typeface="+mj-lt"/>
              </a:rPr>
              <a:t>dịch</a:t>
            </a:r>
            <a:r>
              <a:rPr lang="en-US" sz="2000" dirty="0">
                <a:latin typeface="+mj-lt"/>
              </a:rPr>
              <a:t> </a:t>
            </a:r>
            <a:r>
              <a:rPr lang="en-US" sz="2000" dirty="0" err="1">
                <a:latin typeface="+mj-lt"/>
              </a:rPr>
              <a:t>vụ</a:t>
            </a:r>
            <a:r>
              <a:rPr lang="en-US" sz="2000" dirty="0">
                <a:latin typeface="+mj-lt"/>
              </a:rPr>
              <a:t> </a:t>
            </a:r>
            <a:r>
              <a:rPr lang="en-US" sz="2000" dirty="0" err="1">
                <a:latin typeface="+mj-lt"/>
              </a:rPr>
              <a:t>viễn</a:t>
            </a:r>
            <a:r>
              <a:rPr lang="en-US" sz="2000" dirty="0">
                <a:latin typeface="+mj-lt"/>
              </a:rPr>
              <a:t> </a:t>
            </a:r>
            <a:r>
              <a:rPr lang="en-US" sz="2000" dirty="0" err="1">
                <a:latin typeface="+mj-lt"/>
              </a:rPr>
              <a:t>thông</a:t>
            </a:r>
            <a:r>
              <a:rPr lang="en-US" sz="2000" dirty="0">
                <a:latin typeface="+mj-lt"/>
              </a:rPr>
              <a:t>.</a:t>
            </a:r>
          </a:p>
          <a:p>
            <a:pPr marL="285750" lvl="0" indent="-285750" algn="just">
              <a:buFont typeface="Arial" pitchFamily="34" charset="0"/>
              <a:buChar char="•"/>
            </a:pPr>
            <a:r>
              <a:rPr lang="en-US" sz="2000" dirty="0" err="1">
                <a:latin typeface="+mj-lt"/>
              </a:rPr>
              <a:t>Phối</a:t>
            </a:r>
            <a:r>
              <a:rPr lang="en-US" sz="2000" dirty="0">
                <a:latin typeface="+mj-lt"/>
              </a:rPr>
              <a:t> </a:t>
            </a:r>
            <a:r>
              <a:rPr lang="en-US" sz="2000" dirty="0" err="1">
                <a:latin typeface="+mj-lt"/>
              </a:rPr>
              <a:t>hợp</a:t>
            </a:r>
            <a:r>
              <a:rPr lang="en-US" sz="2000" dirty="0">
                <a:latin typeface="+mj-lt"/>
              </a:rPr>
              <a:t> </a:t>
            </a:r>
            <a:r>
              <a:rPr lang="en-US" sz="2000" dirty="0" err="1">
                <a:latin typeface="+mj-lt"/>
              </a:rPr>
              <a:t>với</a:t>
            </a:r>
            <a:r>
              <a:rPr lang="en-US" sz="2000" dirty="0">
                <a:latin typeface="+mj-lt"/>
              </a:rPr>
              <a:t> </a:t>
            </a:r>
            <a:r>
              <a:rPr lang="en-US" sz="2000" dirty="0" err="1">
                <a:latin typeface="+mj-lt"/>
              </a:rPr>
              <a:t>các</a:t>
            </a:r>
            <a:r>
              <a:rPr lang="en-US" sz="2000" dirty="0">
                <a:latin typeface="+mj-lt"/>
              </a:rPr>
              <a:t> </a:t>
            </a:r>
            <a:r>
              <a:rPr lang="en-US" sz="2000" dirty="0" err="1">
                <a:latin typeface="+mj-lt"/>
              </a:rPr>
              <a:t>Sở</a:t>
            </a:r>
            <a:r>
              <a:rPr lang="en-US" sz="2000" dirty="0">
                <a:latin typeface="+mj-lt"/>
              </a:rPr>
              <a:t> </a:t>
            </a:r>
            <a:r>
              <a:rPr lang="en-US" sz="2000" dirty="0" err="1">
                <a:latin typeface="+mj-lt"/>
              </a:rPr>
              <a:t>ngành</a:t>
            </a:r>
            <a:r>
              <a:rPr lang="en-US" sz="2000" dirty="0">
                <a:latin typeface="+mj-lt"/>
              </a:rPr>
              <a:t>, UBND </a:t>
            </a:r>
            <a:r>
              <a:rPr lang="en-US" sz="2000" dirty="0" err="1">
                <a:latin typeface="+mj-lt"/>
              </a:rPr>
              <a:t>các</a:t>
            </a:r>
            <a:r>
              <a:rPr lang="en-US" sz="2000" dirty="0">
                <a:latin typeface="+mj-lt"/>
              </a:rPr>
              <a:t> </a:t>
            </a:r>
            <a:r>
              <a:rPr lang="en-US" sz="2000" dirty="0" err="1">
                <a:latin typeface="+mj-lt"/>
              </a:rPr>
              <a:t>quận</a:t>
            </a:r>
            <a:r>
              <a:rPr lang="en-US" sz="2000" dirty="0">
                <a:latin typeface="+mj-lt"/>
              </a:rPr>
              <a:t>, </a:t>
            </a:r>
            <a:r>
              <a:rPr lang="en-US" sz="2000" dirty="0" err="1">
                <a:latin typeface="+mj-lt"/>
              </a:rPr>
              <a:t>huyện</a:t>
            </a:r>
            <a:r>
              <a:rPr lang="en-US" sz="2000" dirty="0">
                <a:latin typeface="+mj-lt"/>
              </a:rPr>
              <a:t> </a:t>
            </a:r>
            <a:r>
              <a:rPr lang="en-US" sz="2000" dirty="0" err="1">
                <a:latin typeface="+mj-lt"/>
              </a:rPr>
              <a:t>triển</a:t>
            </a:r>
            <a:r>
              <a:rPr lang="en-US" sz="2000" dirty="0">
                <a:latin typeface="+mj-lt"/>
              </a:rPr>
              <a:t> </a:t>
            </a:r>
            <a:r>
              <a:rPr lang="en-US" sz="2000" dirty="0" err="1">
                <a:latin typeface="+mj-lt"/>
              </a:rPr>
              <a:t>khai</a:t>
            </a:r>
            <a:r>
              <a:rPr lang="en-US" sz="2000" dirty="0">
                <a:latin typeface="+mj-lt"/>
              </a:rPr>
              <a:t> </a:t>
            </a:r>
            <a:r>
              <a:rPr lang="en-US" sz="2000" dirty="0" err="1">
                <a:latin typeface="+mj-lt"/>
              </a:rPr>
              <a:t>các</a:t>
            </a:r>
            <a:r>
              <a:rPr lang="en-US" sz="2000" dirty="0">
                <a:latin typeface="+mj-lt"/>
              </a:rPr>
              <a:t> </a:t>
            </a:r>
            <a:r>
              <a:rPr lang="en-US" sz="2000" dirty="0" err="1">
                <a:latin typeface="+mj-lt"/>
              </a:rPr>
              <a:t>cơ</a:t>
            </a:r>
            <a:r>
              <a:rPr lang="en-US" sz="2000" dirty="0">
                <a:latin typeface="+mj-lt"/>
              </a:rPr>
              <a:t> </a:t>
            </a:r>
            <a:r>
              <a:rPr lang="en-US" sz="2000" dirty="0" err="1">
                <a:latin typeface="+mj-lt"/>
              </a:rPr>
              <a:t>chế</a:t>
            </a:r>
            <a:r>
              <a:rPr lang="en-US" sz="2000" dirty="0">
                <a:latin typeface="+mj-lt"/>
              </a:rPr>
              <a:t>, </a:t>
            </a:r>
            <a:r>
              <a:rPr lang="en-US" sz="2000" dirty="0" err="1">
                <a:latin typeface="+mj-lt"/>
              </a:rPr>
              <a:t>chính</a:t>
            </a:r>
            <a:r>
              <a:rPr lang="en-US" sz="2000" dirty="0">
                <a:latin typeface="+mj-lt"/>
              </a:rPr>
              <a:t> </a:t>
            </a:r>
            <a:r>
              <a:rPr lang="en-US" sz="2000" dirty="0" err="1">
                <a:latin typeface="+mj-lt"/>
              </a:rPr>
              <a:t>sách</a:t>
            </a:r>
            <a:r>
              <a:rPr lang="en-US" sz="2000" dirty="0">
                <a:latin typeface="+mj-lt"/>
              </a:rPr>
              <a:t>, </a:t>
            </a:r>
            <a:r>
              <a:rPr lang="en-US" sz="2000" dirty="0" err="1">
                <a:latin typeface="+mj-lt"/>
              </a:rPr>
              <a:t>tạo</a:t>
            </a:r>
            <a:r>
              <a:rPr lang="en-US" sz="2000" dirty="0">
                <a:latin typeface="+mj-lt"/>
              </a:rPr>
              <a:t> </a:t>
            </a:r>
            <a:r>
              <a:rPr lang="en-US" sz="2000" dirty="0" err="1">
                <a:latin typeface="+mj-lt"/>
              </a:rPr>
              <a:t>điều</a:t>
            </a:r>
            <a:r>
              <a:rPr lang="en-US" sz="2000" dirty="0">
                <a:latin typeface="+mj-lt"/>
              </a:rPr>
              <a:t> </a:t>
            </a:r>
            <a:r>
              <a:rPr lang="en-US" sz="2000" dirty="0" err="1">
                <a:latin typeface="+mj-lt"/>
              </a:rPr>
              <a:t>kiện</a:t>
            </a:r>
            <a:r>
              <a:rPr lang="en-US" sz="2000" dirty="0">
                <a:latin typeface="+mj-lt"/>
              </a:rPr>
              <a:t> </a:t>
            </a:r>
            <a:r>
              <a:rPr lang="en-US" sz="2000" dirty="0" err="1">
                <a:latin typeface="+mj-lt"/>
              </a:rPr>
              <a:t>thuận</a:t>
            </a:r>
            <a:r>
              <a:rPr lang="en-US" sz="2000" dirty="0">
                <a:latin typeface="+mj-lt"/>
              </a:rPr>
              <a:t> </a:t>
            </a:r>
            <a:r>
              <a:rPr lang="en-US" sz="2000" dirty="0" err="1">
                <a:latin typeface="+mj-lt"/>
              </a:rPr>
              <a:t>lợi</a:t>
            </a:r>
            <a:r>
              <a:rPr lang="en-US" sz="2000" dirty="0">
                <a:latin typeface="+mj-lt"/>
              </a:rPr>
              <a:t> </a:t>
            </a:r>
            <a:r>
              <a:rPr lang="en-US" sz="2000" dirty="0" err="1">
                <a:latin typeface="+mj-lt"/>
              </a:rPr>
              <a:t>các</a:t>
            </a:r>
            <a:r>
              <a:rPr lang="en-US" sz="2000" dirty="0">
                <a:latin typeface="+mj-lt"/>
              </a:rPr>
              <a:t> </a:t>
            </a:r>
            <a:r>
              <a:rPr lang="en-US" sz="2000" dirty="0" smtClean="0">
                <a:latin typeface="+mj-lt"/>
              </a:rPr>
              <a:t>DNVT </a:t>
            </a:r>
            <a:r>
              <a:rPr lang="en-US" sz="2000" dirty="0" err="1" smtClean="0">
                <a:latin typeface="+mj-lt"/>
              </a:rPr>
              <a:t>triển</a:t>
            </a:r>
            <a:r>
              <a:rPr lang="en-US" sz="2000" dirty="0" smtClean="0">
                <a:latin typeface="+mj-lt"/>
              </a:rPr>
              <a:t> </a:t>
            </a:r>
            <a:r>
              <a:rPr lang="en-US" sz="2000" dirty="0" err="1">
                <a:latin typeface="+mj-lt"/>
              </a:rPr>
              <a:t>khai</a:t>
            </a:r>
            <a:r>
              <a:rPr lang="en-US" sz="2000" dirty="0">
                <a:latin typeface="+mj-lt"/>
              </a:rPr>
              <a:t> </a:t>
            </a:r>
            <a:r>
              <a:rPr lang="en-US" sz="2000" dirty="0" err="1">
                <a:latin typeface="+mj-lt"/>
              </a:rPr>
              <a:t>thực</a:t>
            </a:r>
            <a:r>
              <a:rPr lang="en-US" sz="2000" dirty="0">
                <a:latin typeface="+mj-lt"/>
              </a:rPr>
              <a:t> </a:t>
            </a:r>
            <a:r>
              <a:rPr lang="en-US" sz="2000" dirty="0" err="1">
                <a:latin typeface="+mj-lt"/>
              </a:rPr>
              <a:t>hiện</a:t>
            </a:r>
            <a:r>
              <a:rPr lang="en-US" sz="2000" dirty="0">
                <a:latin typeface="+mj-lt"/>
              </a:rPr>
              <a:t>.</a:t>
            </a:r>
          </a:p>
          <a:p>
            <a:pPr marL="285750" lvl="0" indent="-285750" algn="just">
              <a:buFont typeface="Arial" pitchFamily="34" charset="0"/>
              <a:buChar char="•"/>
            </a:pPr>
            <a:r>
              <a:rPr lang="en-US" sz="2000" dirty="0" err="1">
                <a:latin typeface="+mj-lt"/>
              </a:rPr>
              <a:t>Trao</a:t>
            </a:r>
            <a:r>
              <a:rPr lang="en-US" sz="2000" dirty="0">
                <a:latin typeface="+mj-lt"/>
              </a:rPr>
              <a:t> </a:t>
            </a:r>
            <a:r>
              <a:rPr lang="en-US" sz="2000" dirty="0" err="1">
                <a:latin typeface="+mj-lt"/>
              </a:rPr>
              <a:t>đổi</a:t>
            </a:r>
            <a:r>
              <a:rPr lang="en-US" sz="2000" dirty="0">
                <a:latin typeface="+mj-lt"/>
              </a:rPr>
              <a:t>, </a:t>
            </a:r>
            <a:r>
              <a:rPr lang="en-US" sz="2000" dirty="0" err="1">
                <a:latin typeface="+mj-lt"/>
              </a:rPr>
              <a:t>thống</a:t>
            </a:r>
            <a:r>
              <a:rPr lang="en-US" sz="2000" dirty="0">
                <a:latin typeface="+mj-lt"/>
              </a:rPr>
              <a:t> </a:t>
            </a:r>
            <a:r>
              <a:rPr lang="en-US" sz="2000" dirty="0" err="1">
                <a:latin typeface="+mj-lt"/>
              </a:rPr>
              <a:t>nhất</a:t>
            </a:r>
            <a:r>
              <a:rPr lang="en-US" sz="2000" dirty="0">
                <a:latin typeface="+mj-lt"/>
              </a:rPr>
              <a:t> </a:t>
            </a:r>
            <a:r>
              <a:rPr lang="en-US" sz="2000" dirty="0" err="1">
                <a:latin typeface="+mj-lt"/>
              </a:rPr>
              <a:t>với</a:t>
            </a:r>
            <a:r>
              <a:rPr lang="en-US" sz="2000" dirty="0">
                <a:latin typeface="+mj-lt"/>
              </a:rPr>
              <a:t> </a:t>
            </a:r>
            <a:r>
              <a:rPr lang="en-US" sz="2000" dirty="0" err="1">
                <a:latin typeface="+mj-lt"/>
              </a:rPr>
              <a:t>các</a:t>
            </a:r>
            <a:r>
              <a:rPr lang="en-US" sz="2000" dirty="0">
                <a:latin typeface="+mj-lt"/>
              </a:rPr>
              <a:t> DNVT </a:t>
            </a:r>
            <a:r>
              <a:rPr lang="en-US" sz="2000" dirty="0" err="1" smtClean="0">
                <a:latin typeface="+mj-lt"/>
              </a:rPr>
              <a:t>về</a:t>
            </a:r>
            <a:r>
              <a:rPr lang="en-US" sz="2000" dirty="0" smtClean="0">
                <a:latin typeface="+mj-lt"/>
              </a:rPr>
              <a:t> </a:t>
            </a:r>
            <a:r>
              <a:rPr lang="en-US" sz="2000" dirty="0" err="1">
                <a:latin typeface="+mj-lt"/>
              </a:rPr>
              <a:t>các</a:t>
            </a:r>
            <a:r>
              <a:rPr lang="en-US" sz="2000" dirty="0">
                <a:latin typeface="+mj-lt"/>
              </a:rPr>
              <a:t> </a:t>
            </a:r>
            <a:r>
              <a:rPr lang="en-US" sz="2000" dirty="0" err="1">
                <a:latin typeface="+mj-lt"/>
              </a:rPr>
              <a:t>mục</a:t>
            </a:r>
            <a:r>
              <a:rPr lang="en-US" sz="2000" dirty="0">
                <a:latin typeface="+mj-lt"/>
              </a:rPr>
              <a:t> </a:t>
            </a:r>
            <a:r>
              <a:rPr lang="en-US" sz="2000" dirty="0" err="1">
                <a:latin typeface="+mj-lt"/>
              </a:rPr>
              <a:t>tiêu</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a:t>
            </a:r>
            <a:r>
              <a:rPr lang="en-US" sz="2000" dirty="0" err="1">
                <a:latin typeface="+mj-lt"/>
              </a:rPr>
              <a:t>kế</a:t>
            </a:r>
            <a:r>
              <a:rPr lang="en-US" sz="2000" dirty="0">
                <a:latin typeface="+mj-lt"/>
              </a:rPr>
              <a:t> </a:t>
            </a:r>
            <a:r>
              <a:rPr lang="en-US" sz="2000" dirty="0" err="1">
                <a:latin typeface="+mj-lt"/>
              </a:rPr>
              <a:t>hoạch</a:t>
            </a:r>
            <a:r>
              <a:rPr lang="en-US" sz="2000" dirty="0">
                <a:latin typeface="+mj-lt"/>
              </a:rPr>
              <a:t> </a:t>
            </a:r>
            <a:r>
              <a:rPr lang="en-US" sz="2000" dirty="0" err="1">
                <a:latin typeface="+mj-lt"/>
              </a:rPr>
              <a:t>và</a:t>
            </a:r>
            <a:r>
              <a:rPr lang="en-US" sz="2000" dirty="0">
                <a:latin typeface="+mj-lt"/>
              </a:rPr>
              <a:t> </a:t>
            </a:r>
            <a:r>
              <a:rPr lang="en-US" sz="2000" dirty="0" err="1">
                <a:latin typeface="+mj-lt"/>
              </a:rPr>
              <a:t>phân</a:t>
            </a:r>
            <a:r>
              <a:rPr lang="en-US" sz="2000" dirty="0">
                <a:latin typeface="+mj-lt"/>
              </a:rPr>
              <a:t> </a:t>
            </a:r>
            <a:r>
              <a:rPr lang="en-US" sz="2000" dirty="0" err="1">
                <a:latin typeface="+mj-lt"/>
              </a:rPr>
              <a:t>công</a:t>
            </a:r>
            <a:r>
              <a:rPr lang="en-US" sz="2000" dirty="0">
                <a:latin typeface="+mj-lt"/>
              </a:rPr>
              <a:t> </a:t>
            </a:r>
            <a:r>
              <a:rPr lang="en-US" sz="2000" dirty="0" err="1">
                <a:latin typeface="+mj-lt"/>
              </a:rPr>
              <a:t>cho</a:t>
            </a:r>
            <a:r>
              <a:rPr lang="en-US" sz="2000" dirty="0">
                <a:latin typeface="+mj-lt"/>
              </a:rPr>
              <a:t> </a:t>
            </a:r>
            <a:r>
              <a:rPr lang="en-US" sz="2000" dirty="0" err="1">
                <a:latin typeface="+mj-lt"/>
              </a:rPr>
              <a:t>các</a:t>
            </a:r>
            <a:r>
              <a:rPr lang="en-US" sz="2000" dirty="0">
                <a:latin typeface="+mj-lt"/>
              </a:rPr>
              <a:t> DNVT </a:t>
            </a:r>
            <a:r>
              <a:rPr lang="en-US" sz="2000" dirty="0" err="1" smtClean="0">
                <a:latin typeface="+mj-lt"/>
              </a:rPr>
              <a:t>triển</a:t>
            </a:r>
            <a:r>
              <a:rPr lang="en-US" sz="2000" dirty="0" smtClean="0">
                <a:latin typeface="+mj-lt"/>
              </a:rPr>
              <a:t> </a:t>
            </a:r>
            <a:r>
              <a:rPr lang="en-US" sz="2000" dirty="0" err="1">
                <a:latin typeface="+mj-lt"/>
              </a:rPr>
              <a:t>khai</a:t>
            </a:r>
            <a:r>
              <a:rPr lang="en-US" sz="2000" dirty="0">
                <a:latin typeface="+mj-lt"/>
              </a:rPr>
              <a:t> </a:t>
            </a:r>
            <a:r>
              <a:rPr lang="en-US" sz="2000" dirty="0" err="1">
                <a:latin typeface="+mj-lt"/>
              </a:rPr>
              <a:t>thực</a:t>
            </a:r>
            <a:r>
              <a:rPr lang="en-US" sz="2000" dirty="0">
                <a:latin typeface="+mj-lt"/>
              </a:rPr>
              <a:t> </a:t>
            </a:r>
            <a:r>
              <a:rPr lang="en-US" sz="2000" dirty="0" err="1">
                <a:latin typeface="+mj-lt"/>
              </a:rPr>
              <a:t>hiện</a:t>
            </a:r>
            <a:r>
              <a:rPr lang="en-US" sz="2000" dirty="0">
                <a:latin typeface="+mj-lt"/>
              </a:rPr>
              <a:t>.</a:t>
            </a:r>
          </a:p>
          <a:p>
            <a:pPr marL="285750" lvl="0" indent="-285750" algn="just">
              <a:buFont typeface="Arial" pitchFamily="34" charset="0"/>
              <a:buChar char="•"/>
            </a:pPr>
            <a:r>
              <a:rPr lang="en-US" sz="2000" dirty="0" err="1">
                <a:latin typeface="+mj-lt"/>
              </a:rPr>
              <a:t>Chỉ</a:t>
            </a:r>
            <a:r>
              <a:rPr lang="en-US" sz="2000" dirty="0">
                <a:latin typeface="+mj-lt"/>
              </a:rPr>
              <a:t> </a:t>
            </a:r>
            <a:r>
              <a:rPr lang="en-US" sz="2000" dirty="0" err="1">
                <a:latin typeface="+mj-lt"/>
              </a:rPr>
              <a:t>đạo</a:t>
            </a:r>
            <a:r>
              <a:rPr lang="en-US" sz="2000" dirty="0">
                <a:latin typeface="+mj-lt"/>
              </a:rPr>
              <a:t> </a:t>
            </a:r>
            <a:r>
              <a:rPr lang="en-US" sz="2000" dirty="0" err="1">
                <a:latin typeface="+mj-lt"/>
              </a:rPr>
              <a:t>các</a:t>
            </a:r>
            <a:r>
              <a:rPr lang="en-US" sz="2000" dirty="0">
                <a:latin typeface="+mj-lt"/>
              </a:rPr>
              <a:t> DNVT </a:t>
            </a:r>
            <a:r>
              <a:rPr lang="en-US" sz="2000" dirty="0" err="1" smtClean="0">
                <a:latin typeface="+mj-lt"/>
              </a:rPr>
              <a:t>trên</a:t>
            </a:r>
            <a:r>
              <a:rPr lang="en-US" sz="2000" dirty="0" smtClean="0">
                <a:latin typeface="+mj-lt"/>
              </a:rPr>
              <a:t> </a:t>
            </a:r>
            <a:r>
              <a:rPr lang="en-US" sz="2000" dirty="0" err="1">
                <a:latin typeface="+mj-lt"/>
              </a:rPr>
              <a:t>địa</a:t>
            </a:r>
            <a:r>
              <a:rPr lang="en-US" sz="2000" dirty="0">
                <a:latin typeface="+mj-lt"/>
              </a:rPr>
              <a:t> </a:t>
            </a:r>
            <a:r>
              <a:rPr lang="en-US" sz="2000" dirty="0" err="1">
                <a:latin typeface="+mj-lt"/>
              </a:rPr>
              <a:t>bàn</a:t>
            </a:r>
            <a:r>
              <a:rPr lang="en-US" sz="2000" dirty="0">
                <a:latin typeface="+mj-lt"/>
              </a:rPr>
              <a:t> </a:t>
            </a:r>
            <a:r>
              <a:rPr lang="en-US" sz="2000" dirty="0" err="1">
                <a:latin typeface="+mj-lt"/>
              </a:rPr>
              <a:t>tỉnh</a:t>
            </a:r>
            <a:r>
              <a:rPr lang="en-US" sz="2000" dirty="0">
                <a:latin typeface="+mj-lt"/>
              </a:rPr>
              <a:t> </a:t>
            </a:r>
            <a:r>
              <a:rPr lang="en-US" sz="2000" dirty="0" err="1">
                <a:latin typeface="+mj-lt"/>
              </a:rPr>
              <a:t>xây</a:t>
            </a:r>
            <a:r>
              <a:rPr lang="en-US" sz="2000" dirty="0">
                <a:latin typeface="+mj-lt"/>
              </a:rPr>
              <a:t> </a:t>
            </a:r>
            <a:r>
              <a:rPr lang="en-US" sz="2000" dirty="0" err="1">
                <a:latin typeface="+mj-lt"/>
              </a:rPr>
              <a:t>dựng</a:t>
            </a:r>
            <a:r>
              <a:rPr lang="en-US" sz="2000" dirty="0">
                <a:latin typeface="+mj-lt"/>
              </a:rPr>
              <a:t>, </a:t>
            </a:r>
            <a:r>
              <a:rPr lang="en-US" sz="2000" dirty="0" err="1">
                <a:latin typeface="+mj-lt"/>
              </a:rPr>
              <a:t>cải</a:t>
            </a:r>
            <a:r>
              <a:rPr lang="en-US" sz="2000" dirty="0">
                <a:latin typeface="+mj-lt"/>
              </a:rPr>
              <a:t> </a:t>
            </a:r>
            <a:r>
              <a:rPr lang="en-US" sz="2000" dirty="0" err="1">
                <a:latin typeface="+mj-lt"/>
              </a:rPr>
              <a:t>tạo</a:t>
            </a:r>
            <a:r>
              <a:rPr lang="en-US" sz="2000" dirty="0">
                <a:latin typeface="+mj-lt"/>
              </a:rPr>
              <a:t>, </a:t>
            </a:r>
            <a:r>
              <a:rPr lang="en-US" sz="2000" dirty="0" err="1">
                <a:latin typeface="+mj-lt"/>
              </a:rPr>
              <a:t>nâng</a:t>
            </a:r>
            <a:r>
              <a:rPr lang="en-US" sz="2000" dirty="0">
                <a:latin typeface="+mj-lt"/>
              </a:rPr>
              <a:t> </a:t>
            </a:r>
            <a:r>
              <a:rPr lang="en-US" sz="2000" dirty="0" err="1">
                <a:latin typeface="+mj-lt"/>
              </a:rPr>
              <a:t>cấp</a:t>
            </a:r>
            <a:r>
              <a:rPr lang="en-US" sz="2000" dirty="0">
                <a:latin typeface="+mj-lt"/>
              </a:rPr>
              <a:t> </a:t>
            </a:r>
            <a:r>
              <a:rPr lang="en-US" sz="2000" dirty="0" err="1">
                <a:latin typeface="+mj-lt"/>
              </a:rPr>
              <a:t>và</a:t>
            </a:r>
            <a:r>
              <a:rPr lang="en-US" sz="2000" dirty="0">
                <a:latin typeface="+mj-lt"/>
              </a:rPr>
              <a:t> </a:t>
            </a:r>
            <a:r>
              <a:rPr lang="en-US" sz="2000" dirty="0" err="1">
                <a:latin typeface="+mj-lt"/>
              </a:rPr>
              <a:t>phát</a:t>
            </a:r>
            <a:r>
              <a:rPr lang="en-US" sz="2000" dirty="0">
                <a:latin typeface="+mj-lt"/>
              </a:rPr>
              <a:t> </a:t>
            </a:r>
            <a:r>
              <a:rPr lang="en-US" sz="2000" dirty="0" err="1">
                <a:latin typeface="+mj-lt"/>
              </a:rPr>
              <a:t>triển</a:t>
            </a:r>
            <a:r>
              <a:rPr lang="en-US" sz="2000" dirty="0">
                <a:latin typeface="+mj-lt"/>
              </a:rPr>
              <a:t> </a:t>
            </a:r>
            <a:r>
              <a:rPr lang="en-US" sz="2000" dirty="0" err="1">
                <a:latin typeface="+mj-lt"/>
              </a:rPr>
              <a:t>cơ</a:t>
            </a:r>
            <a:r>
              <a:rPr lang="en-US" sz="2000" dirty="0">
                <a:latin typeface="+mj-lt"/>
              </a:rPr>
              <a:t> </a:t>
            </a:r>
            <a:r>
              <a:rPr lang="en-US" sz="2000" dirty="0" err="1">
                <a:latin typeface="+mj-lt"/>
              </a:rPr>
              <a:t>sở</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viễn</a:t>
            </a:r>
            <a:r>
              <a:rPr lang="en-US" sz="2000" dirty="0">
                <a:latin typeface="+mj-lt"/>
              </a:rPr>
              <a:t> </a:t>
            </a:r>
            <a:r>
              <a:rPr lang="en-US" sz="2000" dirty="0" err="1">
                <a:latin typeface="+mj-lt"/>
              </a:rPr>
              <a:t>thông</a:t>
            </a:r>
            <a:r>
              <a:rPr lang="en-US" sz="2000" dirty="0">
                <a:latin typeface="+mj-lt"/>
              </a:rPr>
              <a:t> </a:t>
            </a:r>
            <a:r>
              <a:rPr lang="en-US" sz="2000" dirty="0" err="1">
                <a:latin typeface="+mj-lt"/>
              </a:rPr>
              <a:t>đảm</a:t>
            </a:r>
            <a:r>
              <a:rPr lang="en-US" sz="2000" dirty="0">
                <a:latin typeface="+mj-lt"/>
              </a:rPr>
              <a:t> </a:t>
            </a:r>
            <a:r>
              <a:rPr lang="en-US" sz="2000" dirty="0" err="1">
                <a:latin typeface="+mj-lt"/>
              </a:rPr>
              <a:t>bảo</a:t>
            </a:r>
            <a:r>
              <a:rPr lang="en-US" sz="2000" dirty="0">
                <a:latin typeface="+mj-lt"/>
              </a:rPr>
              <a:t> </a:t>
            </a:r>
            <a:r>
              <a:rPr lang="en-US" sz="2000" dirty="0" err="1">
                <a:latin typeface="+mj-lt"/>
              </a:rPr>
              <a:t>hiện</a:t>
            </a:r>
            <a:r>
              <a:rPr lang="en-US" sz="2000" dirty="0">
                <a:latin typeface="+mj-lt"/>
              </a:rPr>
              <a:t> </a:t>
            </a:r>
            <a:r>
              <a:rPr lang="en-US" sz="2000" dirty="0" err="1">
                <a:latin typeface="+mj-lt"/>
              </a:rPr>
              <a:t>đại</a:t>
            </a:r>
            <a:r>
              <a:rPr lang="en-US" sz="2000" dirty="0">
                <a:latin typeface="+mj-lt"/>
              </a:rPr>
              <a:t>, an </a:t>
            </a:r>
            <a:r>
              <a:rPr lang="en-US" sz="2000" dirty="0" err="1">
                <a:latin typeface="+mj-lt"/>
              </a:rPr>
              <a:t>toàn</a:t>
            </a:r>
            <a:r>
              <a:rPr lang="en-US" sz="2000" dirty="0">
                <a:latin typeface="+mj-lt"/>
              </a:rPr>
              <a:t>, dung </a:t>
            </a:r>
            <a:r>
              <a:rPr lang="en-US" sz="2000" dirty="0" err="1">
                <a:latin typeface="+mj-lt"/>
              </a:rPr>
              <a:t>lượng</a:t>
            </a:r>
            <a:r>
              <a:rPr lang="en-US" sz="2000" dirty="0">
                <a:latin typeface="+mj-lt"/>
              </a:rPr>
              <a:t> </a:t>
            </a:r>
            <a:r>
              <a:rPr lang="en-US" sz="2000" dirty="0" err="1">
                <a:latin typeface="+mj-lt"/>
              </a:rPr>
              <a:t>lớn</a:t>
            </a:r>
            <a:r>
              <a:rPr lang="en-US" sz="2000" dirty="0">
                <a:latin typeface="+mj-lt"/>
              </a:rPr>
              <a:t>, </a:t>
            </a:r>
            <a:r>
              <a:rPr lang="en-US" sz="2000" dirty="0" err="1">
                <a:latin typeface="+mj-lt"/>
              </a:rPr>
              <a:t>tốc</a:t>
            </a:r>
            <a:r>
              <a:rPr lang="en-US" sz="2000" dirty="0">
                <a:latin typeface="+mj-lt"/>
              </a:rPr>
              <a:t> </a:t>
            </a:r>
            <a:r>
              <a:rPr lang="en-US" sz="2000" dirty="0" err="1">
                <a:latin typeface="+mj-lt"/>
              </a:rPr>
              <a:t>độ</a:t>
            </a:r>
            <a:r>
              <a:rPr lang="en-US" sz="2000" dirty="0">
                <a:latin typeface="+mj-lt"/>
              </a:rPr>
              <a:t> </a:t>
            </a:r>
            <a:r>
              <a:rPr lang="en-US" sz="2000" dirty="0" err="1">
                <a:latin typeface="+mj-lt"/>
              </a:rPr>
              <a:t>cao</a:t>
            </a:r>
            <a:r>
              <a:rPr lang="en-US" sz="2000" dirty="0">
                <a:latin typeface="+mj-lt"/>
              </a:rPr>
              <a:t>, </a:t>
            </a:r>
            <a:r>
              <a:rPr lang="en-US" sz="2000" dirty="0" err="1">
                <a:latin typeface="+mj-lt"/>
              </a:rPr>
              <a:t>vùng</a:t>
            </a:r>
            <a:r>
              <a:rPr lang="en-US" sz="2000" dirty="0">
                <a:latin typeface="+mj-lt"/>
              </a:rPr>
              <a:t> </a:t>
            </a:r>
            <a:r>
              <a:rPr lang="en-US" sz="2000" dirty="0" err="1">
                <a:latin typeface="+mj-lt"/>
              </a:rPr>
              <a:t>phủ</a:t>
            </a:r>
            <a:r>
              <a:rPr lang="en-US" sz="2000" dirty="0">
                <a:latin typeface="+mj-lt"/>
              </a:rPr>
              <a:t> </a:t>
            </a:r>
            <a:r>
              <a:rPr lang="en-US" sz="2000" dirty="0" err="1">
                <a:latin typeface="+mj-lt"/>
              </a:rPr>
              <a:t>dịch</a:t>
            </a:r>
            <a:r>
              <a:rPr lang="en-US" sz="2000" dirty="0">
                <a:latin typeface="+mj-lt"/>
              </a:rPr>
              <a:t> </a:t>
            </a:r>
            <a:r>
              <a:rPr lang="en-US" sz="2000" dirty="0" err="1">
                <a:latin typeface="+mj-lt"/>
              </a:rPr>
              <a:t>vụ</a:t>
            </a:r>
            <a:r>
              <a:rPr lang="en-US" sz="2000" dirty="0">
                <a:latin typeface="+mj-lt"/>
              </a:rPr>
              <a:t> </a:t>
            </a:r>
            <a:r>
              <a:rPr lang="en-US" sz="2000" dirty="0" err="1">
                <a:latin typeface="+mj-lt"/>
              </a:rPr>
              <a:t>rộng</a:t>
            </a:r>
            <a:r>
              <a:rPr lang="en-US" sz="2000" dirty="0">
                <a:latin typeface="+mj-lt"/>
              </a:rPr>
              <a:t> </a:t>
            </a:r>
            <a:r>
              <a:rPr lang="en-US" sz="2000" dirty="0" err="1">
                <a:latin typeface="+mj-lt"/>
              </a:rPr>
              <a:t>khắp</a:t>
            </a:r>
            <a:r>
              <a:rPr lang="en-US" sz="2000" dirty="0">
                <a:latin typeface="+mj-lt"/>
              </a:rPr>
              <a:t> </a:t>
            </a:r>
            <a:r>
              <a:rPr lang="en-US" sz="2000" dirty="0" err="1">
                <a:latin typeface="+mj-lt"/>
              </a:rPr>
              <a:t>trên</a:t>
            </a:r>
            <a:r>
              <a:rPr lang="en-US" sz="2000" dirty="0">
                <a:latin typeface="+mj-lt"/>
              </a:rPr>
              <a:t> </a:t>
            </a:r>
            <a:r>
              <a:rPr lang="en-US" sz="2000" dirty="0" err="1">
                <a:latin typeface="+mj-lt"/>
              </a:rPr>
              <a:t>phạm</a:t>
            </a:r>
            <a:r>
              <a:rPr lang="en-US" sz="2000" dirty="0">
                <a:latin typeface="+mj-lt"/>
              </a:rPr>
              <a:t> vi </a:t>
            </a:r>
            <a:r>
              <a:rPr lang="en-US" sz="2000" dirty="0" err="1">
                <a:latin typeface="+mj-lt"/>
              </a:rPr>
              <a:t>toàn</a:t>
            </a:r>
            <a:r>
              <a:rPr lang="en-US" sz="2000" dirty="0">
                <a:latin typeface="+mj-lt"/>
              </a:rPr>
              <a:t> </a:t>
            </a:r>
            <a:r>
              <a:rPr lang="en-US" sz="2000" dirty="0" err="1">
                <a:latin typeface="+mj-lt"/>
              </a:rPr>
              <a:t>tỉnh</a:t>
            </a:r>
            <a:r>
              <a:rPr lang="en-US" sz="2000" dirty="0">
                <a:latin typeface="+mj-lt"/>
              </a:rPr>
              <a:t> </a:t>
            </a:r>
            <a:r>
              <a:rPr lang="en-US" sz="2000" dirty="0" err="1">
                <a:latin typeface="+mj-lt"/>
              </a:rPr>
              <a:t>đảm</a:t>
            </a:r>
            <a:r>
              <a:rPr lang="en-US" sz="2000" dirty="0">
                <a:latin typeface="+mj-lt"/>
              </a:rPr>
              <a:t> </a:t>
            </a:r>
            <a:r>
              <a:rPr lang="en-US" sz="2000" dirty="0" err="1">
                <a:latin typeface="+mj-lt"/>
              </a:rPr>
              <a:t>bảo</a:t>
            </a:r>
            <a:r>
              <a:rPr lang="en-US" sz="2000" dirty="0">
                <a:latin typeface="+mj-lt"/>
              </a:rPr>
              <a:t> </a:t>
            </a:r>
            <a:r>
              <a:rPr lang="en-US" sz="2000" dirty="0" err="1">
                <a:latin typeface="+mj-lt"/>
              </a:rPr>
              <a:t>các</a:t>
            </a:r>
            <a:r>
              <a:rPr lang="en-US" sz="2000" dirty="0">
                <a:latin typeface="+mj-lt"/>
              </a:rPr>
              <a:t> </a:t>
            </a:r>
            <a:r>
              <a:rPr lang="en-US" sz="2000" dirty="0" err="1">
                <a:latin typeface="+mj-lt"/>
              </a:rPr>
              <a:t>mục</a:t>
            </a:r>
            <a:r>
              <a:rPr lang="en-US" sz="2000" dirty="0">
                <a:latin typeface="+mj-lt"/>
              </a:rPr>
              <a:t> </a:t>
            </a:r>
            <a:r>
              <a:rPr lang="en-US" sz="2000" dirty="0" err="1">
                <a:latin typeface="+mj-lt"/>
              </a:rPr>
              <a:t>tiêu</a:t>
            </a:r>
            <a:r>
              <a:rPr lang="en-US" sz="2000" dirty="0">
                <a:latin typeface="+mj-lt"/>
              </a:rPr>
              <a:t> </a:t>
            </a:r>
            <a:r>
              <a:rPr lang="en-US" sz="2000" dirty="0" err="1">
                <a:latin typeface="+mj-lt"/>
              </a:rPr>
              <a:t>cụ</a:t>
            </a:r>
            <a:r>
              <a:rPr lang="en-US" sz="2000" dirty="0">
                <a:latin typeface="+mj-lt"/>
              </a:rPr>
              <a:t> </a:t>
            </a:r>
            <a:r>
              <a:rPr lang="en-US" sz="2000" dirty="0" err="1">
                <a:latin typeface="+mj-lt"/>
              </a:rPr>
              <a:t>thể</a:t>
            </a:r>
            <a:r>
              <a:rPr lang="en-US" sz="2000" dirty="0">
                <a:latin typeface="+mj-lt"/>
              </a:rPr>
              <a:t> </a:t>
            </a:r>
            <a:r>
              <a:rPr lang="en-US" sz="2000" dirty="0" err="1">
                <a:latin typeface="+mj-lt"/>
              </a:rPr>
              <a:t>đề</a:t>
            </a:r>
            <a:r>
              <a:rPr lang="en-US" sz="2000" dirty="0">
                <a:latin typeface="+mj-lt"/>
              </a:rPr>
              <a:t> </a:t>
            </a:r>
            <a:r>
              <a:rPr lang="en-US" sz="2000" dirty="0" err="1">
                <a:latin typeface="+mj-lt"/>
              </a:rPr>
              <a:t>ra.</a:t>
            </a:r>
            <a:endParaRPr lang="en-US" sz="2000" dirty="0">
              <a:latin typeface="+mj-lt"/>
            </a:endParaRPr>
          </a:p>
          <a:p>
            <a:pPr lvl="1" algn="just"/>
            <a:r>
              <a:rPr lang="en-US" sz="2000" b="1" dirty="0" smtClean="0">
                <a:latin typeface="+mj-lt"/>
              </a:rPr>
              <a:t>2. </a:t>
            </a:r>
            <a:r>
              <a:rPr lang="en-US" sz="2000" b="1" dirty="0" err="1" smtClean="0">
                <a:latin typeface="+mj-lt"/>
              </a:rPr>
              <a:t>Các</a:t>
            </a:r>
            <a:r>
              <a:rPr lang="en-US" sz="2000" b="1" dirty="0" smtClean="0">
                <a:latin typeface="+mj-lt"/>
              </a:rPr>
              <a:t> </a:t>
            </a:r>
            <a:r>
              <a:rPr lang="en-US" sz="2000" b="1" dirty="0">
                <a:latin typeface="+mj-lt"/>
              </a:rPr>
              <a:t>DNVT: </a:t>
            </a:r>
          </a:p>
          <a:p>
            <a:pPr marL="285750" lvl="0" indent="-285750" algn="just">
              <a:buFont typeface="Arial" pitchFamily="34" charset="0"/>
              <a:buChar char="•"/>
            </a:pPr>
            <a:r>
              <a:rPr lang="en-US" sz="2000" dirty="0" err="1">
                <a:latin typeface="+mj-lt"/>
              </a:rPr>
              <a:t>Triển</a:t>
            </a:r>
            <a:r>
              <a:rPr lang="en-US" sz="2000" dirty="0">
                <a:latin typeface="+mj-lt"/>
              </a:rPr>
              <a:t> </a:t>
            </a:r>
            <a:r>
              <a:rPr lang="en-US" sz="2000" dirty="0" err="1">
                <a:latin typeface="+mj-lt"/>
              </a:rPr>
              <a:t>khai</a:t>
            </a:r>
            <a:r>
              <a:rPr lang="en-US" sz="2000" dirty="0">
                <a:latin typeface="+mj-lt"/>
              </a:rPr>
              <a:t> </a:t>
            </a:r>
            <a:r>
              <a:rPr lang="en-US" sz="2000" dirty="0" err="1">
                <a:latin typeface="+mj-lt"/>
              </a:rPr>
              <a:t>thực</a:t>
            </a:r>
            <a:r>
              <a:rPr lang="en-US" sz="2000" dirty="0">
                <a:latin typeface="+mj-lt"/>
              </a:rPr>
              <a:t> </a:t>
            </a:r>
            <a:r>
              <a:rPr lang="en-US" sz="2000" dirty="0" err="1">
                <a:latin typeface="+mj-lt"/>
              </a:rPr>
              <a:t>hiện</a:t>
            </a:r>
            <a:r>
              <a:rPr lang="en-US" sz="2000" dirty="0">
                <a:latin typeface="+mj-lt"/>
              </a:rPr>
              <a:t> </a:t>
            </a:r>
            <a:r>
              <a:rPr lang="en-US" sz="2000" dirty="0" smtClean="0">
                <a:latin typeface="+mj-lt"/>
              </a:rPr>
              <a:t>KH </a:t>
            </a:r>
            <a:r>
              <a:rPr lang="en-US" sz="2000" dirty="0" err="1" smtClean="0">
                <a:latin typeface="+mj-lt"/>
              </a:rPr>
              <a:t>phát</a:t>
            </a:r>
            <a:r>
              <a:rPr lang="en-US" sz="2000" dirty="0" smtClean="0">
                <a:latin typeface="+mj-lt"/>
              </a:rPr>
              <a:t> </a:t>
            </a:r>
            <a:r>
              <a:rPr lang="en-US" sz="2000" dirty="0" err="1">
                <a:latin typeface="+mj-lt"/>
              </a:rPr>
              <a:t>triển</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viễn</a:t>
            </a:r>
            <a:r>
              <a:rPr lang="en-US" sz="2000" dirty="0">
                <a:latin typeface="+mj-lt"/>
              </a:rPr>
              <a:t> </a:t>
            </a:r>
            <a:r>
              <a:rPr lang="en-US" sz="2000" dirty="0" err="1">
                <a:latin typeface="+mj-lt"/>
              </a:rPr>
              <a:t>thông</a:t>
            </a:r>
            <a:r>
              <a:rPr lang="en-US" sz="2000" dirty="0">
                <a:latin typeface="+mj-lt"/>
              </a:rPr>
              <a:t> </a:t>
            </a:r>
            <a:r>
              <a:rPr lang="en-US" sz="2000" dirty="0" err="1">
                <a:latin typeface="+mj-lt"/>
              </a:rPr>
              <a:t>của</a:t>
            </a:r>
            <a:r>
              <a:rPr lang="en-US" sz="2000" dirty="0">
                <a:latin typeface="+mj-lt"/>
              </a:rPr>
              <a:t> </a:t>
            </a:r>
            <a:r>
              <a:rPr lang="en-US" sz="2000" dirty="0" err="1">
                <a:latin typeface="+mj-lt"/>
              </a:rPr>
              <a:t>địa</a:t>
            </a:r>
            <a:r>
              <a:rPr lang="en-US" sz="2000" dirty="0">
                <a:latin typeface="+mj-lt"/>
              </a:rPr>
              <a:t> </a:t>
            </a:r>
            <a:r>
              <a:rPr lang="en-US" sz="2000" dirty="0" err="1">
                <a:latin typeface="+mj-lt"/>
              </a:rPr>
              <a:t>phương</a:t>
            </a:r>
            <a:r>
              <a:rPr lang="en-US" sz="2000" dirty="0">
                <a:latin typeface="+mj-lt"/>
              </a:rPr>
              <a:t> </a:t>
            </a:r>
            <a:r>
              <a:rPr lang="en-US" sz="2000" dirty="0" err="1">
                <a:latin typeface="+mj-lt"/>
              </a:rPr>
              <a:t>để</a:t>
            </a:r>
            <a:r>
              <a:rPr lang="en-US" sz="2000" dirty="0">
                <a:latin typeface="+mj-lt"/>
              </a:rPr>
              <a:t> </a:t>
            </a:r>
            <a:r>
              <a:rPr lang="en-US" sz="2000" dirty="0" err="1">
                <a:latin typeface="+mj-lt"/>
              </a:rPr>
              <a:t>đạt</a:t>
            </a:r>
            <a:r>
              <a:rPr lang="en-US" sz="2000" dirty="0">
                <a:latin typeface="+mj-lt"/>
              </a:rPr>
              <a:t> </a:t>
            </a:r>
            <a:r>
              <a:rPr lang="en-US" sz="2000" dirty="0" err="1">
                <a:latin typeface="+mj-lt"/>
              </a:rPr>
              <a:t>được</a:t>
            </a:r>
            <a:r>
              <a:rPr lang="en-US" sz="2000" dirty="0">
                <a:latin typeface="+mj-lt"/>
              </a:rPr>
              <a:t> </a:t>
            </a:r>
            <a:r>
              <a:rPr lang="en-US" sz="2000" dirty="0" err="1">
                <a:latin typeface="+mj-lt"/>
              </a:rPr>
              <a:t>các</a:t>
            </a:r>
            <a:r>
              <a:rPr lang="en-US" sz="2000" dirty="0">
                <a:latin typeface="+mj-lt"/>
              </a:rPr>
              <a:t> </a:t>
            </a:r>
            <a:r>
              <a:rPr lang="en-US" sz="2000" dirty="0" err="1">
                <a:latin typeface="+mj-lt"/>
              </a:rPr>
              <a:t>mục</a:t>
            </a:r>
            <a:r>
              <a:rPr lang="en-US" sz="2000" dirty="0">
                <a:latin typeface="+mj-lt"/>
              </a:rPr>
              <a:t> </a:t>
            </a:r>
            <a:r>
              <a:rPr lang="en-US" sz="2000" dirty="0" err="1">
                <a:latin typeface="+mj-lt"/>
              </a:rPr>
              <a:t>tiêu</a:t>
            </a:r>
            <a:r>
              <a:rPr lang="en-US" sz="2000" dirty="0">
                <a:latin typeface="+mj-lt"/>
              </a:rPr>
              <a:t> </a:t>
            </a:r>
            <a:r>
              <a:rPr lang="en-US" sz="2000" dirty="0" err="1">
                <a:latin typeface="+mj-lt"/>
              </a:rPr>
              <a:t>đã</a:t>
            </a:r>
            <a:r>
              <a:rPr lang="en-US" sz="2000" dirty="0">
                <a:latin typeface="+mj-lt"/>
              </a:rPr>
              <a:t> </a:t>
            </a:r>
            <a:r>
              <a:rPr lang="en-US" sz="2000" dirty="0" err="1">
                <a:latin typeface="+mj-lt"/>
              </a:rPr>
              <a:t>đề</a:t>
            </a:r>
            <a:r>
              <a:rPr lang="en-US" sz="2000" dirty="0">
                <a:latin typeface="+mj-lt"/>
              </a:rPr>
              <a:t> </a:t>
            </a:r>
            <a:r>
              <a:rPr lang="en-US" sz="2000" dirty="0" err="1">
                <a:latin typeface="+mj-lt"/>
              </a:rPr>
              <a:t>ra.</a:t>
            </a:r>
            <a:endParaRPr lang="en-US" sz="2000" dirty="0">
              <a:latin typeface="+mj-lt"/>
            </a:endParaRPr>
          </a:p>
          <a:p>
            <a:pPr marL="285750" lvl="0" indent="-285750" algn="just">
              <a:buFont typeface="Arial" pitchFamily="34" charset="0"/>
              <a:buChar char="•"/>
            </a:pPr>
            <a:r>
              <a:rPr lang="en-US" sz="2000" dirty="0" err="1">
                <a:latin typeface="+mj-lt"/>
              </a:rPr>
              <a:t>Tăng</a:t>
            </a:r>
            <a:r>
              <a:rPr lang="en-US" sz="2000" dirty="0">
                <a:latin typeface="+mj-lt"/>
              </a:rPr>
              <a:t> </a:t>
            </a:r>
            <a:r>
              <a:rPr lang="en-US" sz="2000" dirty="0" err="1">
                <a:latin typeface="+mj-lt"/>
              </a:rPr>
              <a:t>cường</a:t>
            </a:r>
            <a:r>
              <a:rPr lang="en-US" sz="2000" dirty="0">
                <a:latin typeface="+mj-lt"/>
              </a:rPr>
              <a:t> </a:t>
            </a:r>
            <a:r>
              <a:rPr lang="en-US" sz="2000" dirty="0" smtClean="0">
                <a:latin typeface="+mj-lt"/>
              </a:rPr>
              <a:t>chia </a:t>
            </a:r>
            <a:r>
              <a:rPr lang="en-US" sz="2000" dirty="0" err="1">
                <a:latin typeface="+mj-lt"/>
              </a:rPr>
              <a:t>sẻ</a:t>
            </a:r>
            <a:r>
              <a:rPr lang="en-US" sz="2000" dirty="0">
                <a:latin typeface="+mj-lt"/>
              </a:rPr>
              <a:t>, </a:t>
            </a:r>
            <a:r>
              <a:rPr lang="en-US" sz="2000" dirty="0" err="1" smtClean="0">
                <a:latin typeface="+mj-lt"/>
              </a:rPr>
              <a:t>dùng</a:t>
            </a:r>
            <a:r>
              <a:rPr lang="en-US" sz="2000" dirty="0" smtClean="0">
                <a:latin typeface="+mj-lt"/>
              </a:rPr>
              <a:t> </a:t>
            </a:r>
            <a:r>
              <a:rPr lang="en-US" sz="2000" dirty="0" err="1" smtClean="0">
                <a:latin typeface="+mj-lt"/>
              </a:rPr>
              <a:t>chung</a:t>
            </a:r>
            <a:r>
              <a:rPr lang="en-US" sz="2000" dirty="0" smtClean="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smtClean="0">
                <a:latin typeface="+mj-lt"/>
              </a:rPr>
              <a:t>viễn</a:t>
            </a:r>
            <a:r>
              <a:rPr lang="en-US" sz="2000" dirty="0" smtClean="0">
                <a:latin typeface="+mj-lt"/>
              </a:rPr>
              <a:t> </a:t>
            </a:r>
            <a:r>
              <a:rPr lang="en-US" sz="2000" dirty="0" err="1" smtClean="0">
                <a:latin typeface="+mj-lt"/>
              </a:rPr>
              <a:t>thông</a:t>
            </a:r>
            <a:r>
              <a:rPr lang="en-US" sz="2000" dirty="0" smtClean="0">
                <a:latin typeface="+mj-lt"/>
              </a:rPr>
              <a:t> </a:t>
            </a:r>
            <a:r>
              <a:rPr lang="en-US" sz="2000" dirty="0" err="1" smtClean="0">
                <a:latin typeface="+mj-lt"/>
              </a:rPr>
              <a:t>và</a:t>
            </a:r>
            <a:r>
              <a:rPr lang="en-US" sz="2000" dirty="0" smtClean="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kỹ</a:t>
            </a:r>
            <a:r>
              <a:rPr lang="en-US" sz="2000" dirty="0">
                <a:latin typeface="+mj-lt"/>
              </a:rPr>
              <a:t> </a:t>
            </a:r>
            <a:r>
              <a:rPr lang="en-US" sz="2000" dirty="0" err="1">
                <a:latin typeface="+mj-lt"/>
              </a:rPr>
              <a:t>thuật</a:t>
            </a:r>
            <a:r>
              <a:rPr lang="en-US" sz="2000" dirty="0">
                <a:latin typeface="+mj-lt"/>
              </a:rPr>
              <a:t> </a:t>
            </a:r>
            <a:r>
              <a:rPr lang="en-US" sz="2000" dirty="0" err="1">
                <a:latin typeface="+mj-lt"/>
              </a:rPr>
              <a:t>liên</a:t>
            </a:r>
            <a:r>
              <a:rPr lang="en-US" sz="2000" dirty="0">
                <a:latin typeface="+mj-lt"/>
              </a:rPr>
              <a:t> </a:t>
            </a:r>
            <a:r>
              <a:rPr lang="en-US" sz="2000" dirty="0" err="1">
                <a:latin typeface="+mj-lt"/>
              </a:rPr>
              <a:t>ngành</a:t>
            </a:r>
            <a:r>
              <a:rPr lang="en-US" sz="2000" dirty="0">
                <a:latin typeface="+mj-lt"/>
              </a:rPr>
              <a:t>.</a:t>
            </a:r>
          </a:p>
          <a:p>
            <a:pPr marL="285750" lvl="0" indent="-285750" algn="just">
              <a:buFont typeface="Arial" pitchFamily="34" charset="0"/>
              <a:buChar char="•"/>
            </a:pPr>
            <a:r>
              <a:rPr lang="en-US" sz="2000" dirty="0" err="1">
                <a:latin typeface="+mj-lt"/>
              </a:rPr>
              <a:t>Đề</a:t>
            </a:r>
            <a:r>
              <a:rPr lang="en-US" sz="2000" dirty="0">
                <a:latin typeface="+mj-lt"/>
              </a:rPr>
              <a:t> </a:t>
            </a:r>
            <a:r>
              <a:rPr lang="en-US" sz="2000" dirty="0" err="1">
                <a:latin typeface="+mj-lt"/>
              </a:rPr>
              <a:t>xuất</a:t>
            </a:r>
            <a:r>
              <a:rPr lang="en-US" sz="2000" dirty="0">
                <a:latin typeface="+mj-lt"/>
              </a:rPr>
              <a:t> </a:t>
            </a:r>
            <a:r>
              <a:rPr lang="en-US" sz="2000" dirty="0" err="1">
                <a:latin typeface="+mj-lt"/>
              </a:rPr>
              <a:t>các</a:t>
            </a:r>
            <a:r>
              <a:rPr lang="en-US" sz="2000" dirty="0">
                <a:latin typeface="+mj-lt"/>
              </a:rPr>
              <a:t> </a:t>
            </a:r>
            <a:r>
              <a:rPr lang="en-US" sz="2000" dirty="0" err="1">
                <a:latin typeface="+mj-lt"/>
              </a:rPr>
              <a:t>cơ</a:t>
            </a:r>
            <a:r>
              <a:rPr lang="en-US" sz="2000" dirty="0">
                <a:latin typeface="+mj-lt"/>
              </a:rPr>
              <a:t> </a:t>
            </a:r>
            <a:r>
              <a:rPr lang="en-US" sz="2000" dirty="0" err="1">
                <a:latin typeface="+mj-lt"/>
              </a:rPr>
              <a:t>chế</a:t>
            </a:r>
            <a:r>
              <a:rPr lang="en-US" sz="2000" dirty="0">
                <a:latin typeface="+mj-lt"/>
              </a:rPr>
              <a:t>, </a:t>
            </a:r>
            <a:r>
              <a:rPr lang="en-US" sz="2000" dirty="0" err="1">
                <a:latin typeface="+mj-lt"/>
              </a:rPr>
              <a:t>chính</a:t>
            </a:r>
            <a:r>
              <a:rPr lang="en-US" sz="2000" dirty="0">
                <a:latin typeface="+mj-lt"/>
              </a:rPr>
              <a:t> </a:t>
            </a:r>
            <a:r>
              <a:rPr lang="en-US" sz="2000" dirty="0" err="1">
                <a:latin typeface="+mj-lt"/>
              </a:rPr>
              <a:t>sách</a:t>
            </a:r>
            <a:r>
              <a:rPr lang="en-US" sz="2000" dirty="0">
                <a:latin typeface="+mj-lt"/>
              </a:rPr>
              <a:t> </a:t>
            </a:r>
            <a:r>
              <a:rPr lang="en-US" sz="2000" dirty="0" err="1">
                <a:latin typeface="+mj-lt"/>
              </a:rPr>
              <a:t>để</a:t>
            </a:r>
            <a:r>
              <a:rPr lang="en-US" sz="2000" dirty="0">
                <a:latin typeface="+mj-lt"/>
              </a:rPr>
              <a:t> </a:t>
            </a:r>
            <a:r>
              <a:rPr lang="en-US" sz="2000" dirty="0" err="1">
                <a:latin typeface="+mj-lt"/>
              </a:rPr>
              <a:t>thúc</a:t>
            </a:r>
            <a:r>
              <a:rPr lang="en-US" sz="2000" dirty="0">
                <a:latin typeface="+mj-lt"/>
              </a:rPr>
              <a:t> </a:t>
            </a:r>
            <a:r>
              <a:rPr lang="en-US" sz="2000" dirty="0" err="1">
                <a:latin typeface="+mj-lt"/>
              </a:rPr>
              <a:t>đẩy</a:t>
            </a:r>
            <a:r>
              <a:rPr lang="en-US" sz="2000" dirty="0">
                <a:latin typeface="+mj-lt"/>
              </a:rPr>
              <a:t>, </a:t>
            </a:r>
            <a:r>
              <a:rPr lang="en-US" sz="2000" dirty="0" err="1">
                <a:latin typeface="+mj-lt"/>
              </a:rPr>
              <a:t>triển</a:t>
            </a:r>
            <a:r>
              <a:rPr lang="en-US" sz="2000" dirty="0">
                <a:latin typeface="+mj-lt"/>
              </a:rPr>
              <a:t> </a:t>
            </a:r>
            <a:r>
              <a:rPr lang="en-US" sz="2000" dirty="0" err="1">
                <a:latin typeface="+mj-lt"/>
              </a:rPr>
              <a:t>khai</a:t>
            </a:r>
            <a:r>
              <a:rPr lang="en-US" sz="2000" dirty="0">
                <a:latin typeface="+mj-lt"/>
              </a:rPr>
              <a:t> </a:t>
            </a:r>
            <a:r>
              <a:rPr lang="en-US" sz="2000" dirty="0" err="1">
                <a:latin typeface="+mj-lt"/>
              </a:rPr>
              <a:t>kế</a:t>
            </a:r>
            <a:r>
              <a:rPr lang="en-US" sz="2000" dirty="0">
                <a:latin typeface="+mj-lt"/>
              </a:rPr>
              <a:t> </a:t>
            </a:r>
            <a:r>
              <a:rPr lang="en-US" sz="2000" dirty="0" err="1">
                <a:latin typeface="+mj-lt"/>
              </a:rPr>
              <a:t>hoạch</a:t>
            </a:r>
            <a:r>
              <a:rPr lang="en-US" sz="2000" dirty="0">
                <a:latin typeface="+mj-lt"/>
              </a:rPr>
              <a:t> </a:t>
            </a:r>
            <a:r>
              <a:rPr lang="en-US" sz="2000" dirty="0" err="1">
                <a:latin typeface="+mj-lt"/>
              </a:rPr>
              <a:t>phát</a:t>
            </a:r>
            <a:r>
              <a:rPr lang="en-US" sz="2000" dirty="0">
                <a:latin typeface="+mj-lt"/>
              </a:rPr>
              <a:t> </a:t>
            </a:r>
            <a:r>
              <a:rPr lang="en-US" sz="2000" dirty="0" err="1">
                <a:latin typeface="+mj-lt"/>
              </a:rPr>
              <a:t>triển</a:t>
            </a:r>
            <a:r>
              <a:rPr lang="en-US" sz="2000" dirty="0">
                <a:latin typeface="+mj-lt"/>
              </a:rPr>
              <a:t> </a:t>
            </a:r>
            <a:r>
              <a:rPr lang="en-US" sz="2000" dirty="0" err="1">
                <a:latin typeface="+mj-lt"/>
              </a:rPr>
              <a:t>hạ</a:t>
            </a:r>
            <a:r>
              <a:rPr lang="en-US" sz="2000" dirty="0">
                <a:latin typeface="+mj-lt"/>
              </a:rPr>
              <a:t> </a:t>
            </a:r>
            <a:r>
              <a:rPr lang="en-US" sz="2000" dirty="0" err="1">
                <a:latin typeface="+mj-lt"/>
              </a:rPr>
              <a:t>tầng</a:t>
            </a:r>
            <a:r>
              <a:rPr lang="en-US" sz="2000" dirty="0">
                <a:latin typeface="+mj-lt"/>
              </a:rPr>
              <a:t> </a:t>
            </a:r>
            <a:r>
              <a:rPr lang="en-US" sz="2000" dirty="0" err="1">
                <a:latin typeface="+mj-lt"/>
              </a:rPr>
              <a:t>viễn</a:t>
            </a:r>
            <a:r>
              <a:rPr lang="en-US" sz="2000" dirty="0">
                <a:latin typeface="+mj-lt"/>
              </a:rPr>
              <a:t> </a:t>
            </a:r>
            <a:r>
              <a:rPr lang="en-US" sz="2000" dirty="0" err="1">
                <a:latin typeface="+mj-lt"/>
              </a:rPr>
              <a:t>thông</a:t>
            </a:r>
            <a:r>
              <a:rPr lang="en-US" sz="2000" dirty="0">
                <a:latin typeface="+mj-lt"/>
              </a:rPr>
              <a:t> </a:t>
            </a:r>
            <a:r>
              <a:rPr lang="en-US" sz="2000" dirty="0" err="1">
                <a:latin typeface="+mj-lt"/>
              </a:rPr>
              <a:t>tại</a:t>
            </a:r>
            <a:r>
              <a:rPr lang="en-US" sz="2000" dirty="0">
                <a:latin typeface="+mj-lt"/>
              </a:rPr>
              <a:t> </a:t>
            </a:r>
            <a:r>
              <a:rPr lang="en-US" sz="2000" dirty="0" err="1">
                <a:latin typeface="+mj-lt"/>
              </a:rPr>
              <a:t>địa</a:t>
            </a:r>
            <a:r>
              <a:rPr lang="en-US" sz="2000" dirty="0">
                <a:latin typeface="+mj-lt"/>
              </a:rPr>
              <a:t> </a:t>
            </a:r>
            <a:r>
              <a:rPr lang="en-US" sz="2000" dirty="0" err="1" smtClean="0">
                <a:latin typeface="+mj-lt"/>
              </a:rPr>
              <a:t>phương</a:t>
            </a:r>
            <a:r>
              <a:rPr lang="en-US" sz="2000" dirty="0" smtClean="0">
                <a:latin typeface="+mj-lt"/>
              </a:rPr>
              <a:t>.</a:t>
            </a:r>
            <a:endParaRPr lang="en-US" sz="2000" dirty="0">
              <a:latin typeface="+mj-lt"/>
            </a:endParaRPr>
          </a:p>
        </p:txBody>
      </p:sp>
    </p:spTree>
    <p:extLst>
      <p:ext uri="{BB962C8B-B14F-4D97-AF65-F5344CB8AC3E}">
        <p14:creationId xmlns:p14="http://schemas.microsoft.com/office/powerpoint/2010/main" val="3112924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57400"/>
            <a:ext cx="8229600" cy="1066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normAutofit/>
          </a:bodyPr>
          <a:lstStyle/>
          <a:p>
            <a:pPr eaLnBrk="1" fontAlgn="auto" hangingPunct="1">
              <a:spcAft>
                <a:spcPts val="0"/>
              </a:spcAft>
              <a:defRPr/>
            </a:pPr>
            <a:r>
              <a:rPr lang="en-US" b="1" smtClean="0">
                <a:ln w="10541" cmpd="sng">
                  <a:solidFill>
                    <a:schemeClr val="accent1">
                      <a:shade val="88000"/>
                      <a:satMod val="110000"/>
                    </a:schemeClr>
                  </a:solidFill>
                  <a:prstDash val="solid"/>
                </a:ln>
                <a:solidFill>
                  <a:srgbClr val="3B5998"/>
                </a:solidFill>
                <a:latin typeface="Calibri" panose="020F0502020204030204" pitchFamily="34" charset="0"/>
                <a:cs typeface="Times New Roman" pitchFamily="18" charset="0"/>
              </a:rPr>
              <a:t>TRÂN TRỌNG CẢM ƠN</a:t>
            </a:r>
            <a:endParaRPr lang="en-US" sz="900">
              <a:solidFill>
                <a:srgbClr val="3B5998"/>
              </a:solidFill>
              <a:latin typeface="Calibri" panose="020F0502020204030204" pitchFamily="34"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a:t>www.vnta.gov.vn</a:t>
            </a:r>
          </a:p>
        </p:txBody>
      </p:sp>
      <p:sp>
        <p:nvSpPr>
          <p:cNvPr id="33795" name="Slide Number Placeholder 7"/>
          <p:cNvSpPr>
            <a:spLocks noGrp="1"/>
          </p:cNvSpPr>
          <p:nvPr>
            <p:ph type="sldNum" sz="quarter" idx="12"/>
          </p:nvPr>
        </p:nvSpPr>
        <p:spPr bwMode="auto">
          <a:noFill/>
          <a:ln>
            <a:miter lim="800000"/>
            <a:headEnd/>
            <a:tailEnd/>
          </a:ln>
        </p:spPr>
        <p:txBody>
          <a:bodyPr/>
          <a:lstStyle/>
          <a:p>
            <a:fld id="{98EDCFE3-0AAA-44EE-A968-6AAE6704AFFE}" type="slidenum">
              <a:rPr lang="en-US" altLang="en-US" smtClean="0"/>
              <a:pPr/>
              <a:t>26</a:t>
            </a:fld>
            <a:endParaRPr lang="en-US" altLang="en-US" smtClean="0"/>
          </a:p>
        </p:txBody>
      </p:sp>
      <p:pic>
        <p:nvPicPr>
          <p:cNvPr id="6" name="Picture 4" descr="Ảnh động trang trí powerpoint (1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40150" y="2971800"/>
            <a:ext cx="2324100" cy="23241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VNTA work\HTKN. Chuẩn bị hội nghi giao ban Cục -Sở\mẫu\unnam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743200"/>
            <a:ext cx="291465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E:\VNTA work\HTKN. Chuẩn bị hội nghi giao ban Cục -Sở\mẫu\unnam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658507"/>
            <a:ext cx="2914650" cy="250643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VNTA work\HTKN. Chuẩn bị hội nghi giao ban Cục -Sở\mẫu\unnam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9143" y="4619172"/>
            <a:ext cx="2609850" cy="184422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E:\VNTA work\HTKN. Chuẩn bị hội nghi giao ban Cục -Sở\mẫu\unnam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599" y="5181600"/>
            <a:ext cx="2490107" cy="15725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utoShape 3"/>
          <p:cNvSpPr>
            <a:spLocks noChangeArrowheads="1"/>
          </p:cNvSpPr>
          <p:nvPr/>
        </p:nvSpPr>
        <p:spPr bwMode="gray">
          <a:xfrm rot="5400000">
            <a:off x="3715769" y="1279523"/>
            <a:ext cx="984249" cy="1202873"/>
          </a:xfrm>
          <a:prstGeom prst="rightArrow">
            <a:avLst>
              <a:gd name="adj1" fmla="val 35167"/>
              <a:gd name="adj2" fmla="val 49827"/>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defRPr/>
            </a:pPr>
            <a:endParaRPr lang="en-US">
              <a:latin typeface="+mj-lt"/>
            </a:endParaRPr>
          </a:p>
        </p:txBody>
      </p:sp>
      <p:sp>
        <p:nvSpPr>
          <p:cNvPr id="16386" name="Title 1"/>
          <p:cNvSpPr>
            <a:spLocks noGrp="1"/>
          </p:cNvSpPr>
          <p:nvPr>
            <p:ph type="title"/>
          </p:nvPr>
        </p:nvSpPr>
        <p:spPr>
          <a:xfrm>
            <a:off x="457200" y="274638"/>
            <a:ext cx="8229600" cy="487362"/>
          </a:xfrm>
        </p:spPr>
        <p:txBody>
          <a:bodyPr/>
          <a:lstStyle/>
          <a:p>
            <a:r>
              <a:rPr lang="en-US" altLang="en-US" sz="2400" b="1" smtClean="0">
                <a:solidFill>
                  <a:srgbClr val="0070C0"/>
                </a:solidFill>
                <a:cs typeface="Times New Roman" pitchFamily="18" charset="0"/>
              </a:rPr>
              <a:t>HỆ THỐNG VĂN BẢN QPPL LIÊN QUAN</a:t>
            </a:r>
            <a:endParaRPr lang="en-US" altLang="en-US" sz="2400" b="1">
              <a:solidFill>
                <a:srgbClr val="0070C0"/>
              </a:solidFill>
              <a:cs typeface="Times New Roman" pitchFamily="18" charset="0"/>
            </a:endParaRPr>
          </a:p>
        </p:txBody>
      </p:sp>
      <p:sp>
        <p:nvSpPr>
          <p:cNvPr id="16387" name="Slide Number Placeholder 8"/>
          <p:cNvSpPr>
            <a:spLocks noGrp="1"/>
          </p:cNvSpPr>
          <p:nvPr>
            <p:ph type="sldNum" sz="quarter" idx="12"/>
          </p:nvPr>
        </p:nvSpPr>
        <p:spPr bwMode="auto">
          <a:noFill/>
          <a:ln>
            <a:miter lim="800000"/>
            <a:headEnd/>
            <a:tailEnd/>
          </a:ln>
        </p:spPr>
        <p:txBody>
          <a:bodyPr/>
          <a:lstStyle/>
          <a:p>
            <a:fld id="{B0742CF3-363D-4FED-ADBE-A5E7111FFFCE}" type="slidenum">
              <a:rPr lang="en-US" altLang="en-US" smtClean="0"/>
              <a:pPr/>
              <a:t>3</a:t>
            </a:fld>
            <a:endParaRPr lang="en-US" altLang="en-US" smtClean="0"/>
          </a:p>
        </p:txBody>
      </p:sp>
      <p:sp>
        <p:nvSpPr>
          <p:cNvPr id="6" name="Footer Placeholder 5"/>
          <p:cNvSpPr>
            <a:spLocks noGrp="1"/>
          </p:cNvSpPr>
          <p:nvPr>
            <p:ph type="ftr" sz="quarter" idx="11"/>
          </p:nvPr>
        </p:nvSpPr>
        <p:spPr/>
        <p:txBody>
          <a:bodyPr/>
          <a:lstStyle/>
          <a:p>
            <a:pPr>
              <a:defRPr/>
            </a:pPr>
            <a:r>
              <a:rPr lang="en-US"/>
              <a:t>www.vnta.gov.vn</a:t>
            </a:r>
          </a:p>
        </p:txBody>
      </p:sp>
      <p:sp>
        <p:nvSpPr>
          <p:cNvPr id="16390" name="AutoShape 4"/>
          <p:cNvSpPr>
            <a:spLocks noChangeArrowheads="1"/>
          </p:cNvSpPr>
          <p:nvPr/>
        </p:nvSpPr>
        <p:spPr bwMode="auto">
          <a:xfrm>
            <a:off x="317500" y="1066800"/>
            <a:ext cx="2501900" cy="546100"/>
          </a:xfrm>
          <a:prstGeom prst="roundRect">
            <a:avLst>
              <a:gd name="adj" fmla="val 16667"/>
            </a:avLst>
          </a:prstGeom>
          <a:gradFill>
            <a:gsLst>
              <a:gs pos="0">
                <a:schemeClr val="accent3">
                  <a:lumMod val="60000"/>
                  <a:lumOff val="40000"/>
                </a:schemeClr>
              </a:gs>
              <a:gs pos="80000">
                <a:schemeClr val="accent3">
                  <a:shade val="93000"/>
                  <a:satMod val="130000"/>
                </a:schemeClr>
              </a:gs>
              <a:gs pos="100000">
                <a:schemeClr val="accent3">
                  <a:shade val="94000"/>
                  <a:satMod val="135000"/>
                </a:schemeClr>
              </a:gs>
            </a:gsLst>
          </a:gradFill>
          <a:ln>
            <a:headEnd/>
            <a:tailEnd/>
          </a:ln>
        </p:spPr>
        <p:style>
          <a:lnRef idx="0">
            <a:schemeClr val="accent3"/>
          </a:lnRef>
          <a:fillRef idx="3">
            <a:schemeClr val="accent3"/>
          </a:fillRef>
          <a:effectRef idx="3">
            <a:schemeClr val="accent3"/>
          </a:effectRef>
          <a:fontRef idx="minor">
            <a:schemeClr val="lt1"/>
          </a:fontRef>
        </p:style>
        <p:txBody>
          <a:bodyPr wrap="none" lIns="90000" tIns="46800" rIns="90000" bIns="46800" anchor="ctr"/>
          <a:lstStyle/>
          <a:p>
            <a:pPr algn="ctr" eaLnBrk="1" hangingPunct="1"/>
            <a:r>
              <a:rPr lang="en-US" altLang="en-US" b="1" smtClean="0">
                <a:solidFill>
                  <a:schemeClr val="tx1"/>
                </a:solidFill>
                <a:latin typeface="+mj-lt"/>
                <a:cs typeface="Times New Roman" pitchFamily="18" charset="0"/>
              </a:rPr>
              <a:t>LUẬT VIỄN THÔNG</a:t>
            </a:r>
            <a:endParaRPr lang="en-US" altLang="en-US" b="1">
              <a:solidFill>
                <a:schemeClr val="tx1"/>
              </a:solidFill>
              <a:latin typeface="+mj-lt"/>
              <a:cs typeface="Times New Roman" pitchFamily="18" charset="0"/>
            </a:endParaRPr>
          </a:p>
        </p:txBody>
      </p:sp>
      <p:sp>
        <p:nvSpPr>
          <p:cNvPr id="14360" name="AutoShape 7"/>
          <p:cNvSpPr>
            <a:spLocks noChangeArrowheads="1"/>
          </p:cNvSpPr>
          <p:nvPr/>
        </p:nvSpPr>
        <p:spPr bwMode="auto">
          <a:xfrm>
            <a:off x="76200" y="2184400"/>
            <a:ext cx="1708967" cy="1831975"/>
          </a:xfrm>
          <a:prstGeom prst="roundRect">
            <a:avLst>
              <a:gd name="adj" fmla="val 16667"/>
            </a:avLst>
          </a:prstGeom>
          <a:gradFill>
            <a:gsLst>
              <a:gs pos="0">
                <a:schemeClr val="accent6">
                  <a:lumMod val="40000"/>
                  <a:lumOff val="60000"/>
                </a:schemeClr>
              </a:gs>
              <a:gs pos="80000">
                <a:schemeClr val="accent6">
                  <a:shade val="93000"/>
                  <a:satMod val="130000"/>
                </a:schemeClr>
              </a:gs>
              <a:gs pos="100000">
                <a:schemeClr val="accent6">
                  <a:shade val="94000"/>
                  <a:satMod val="135000"/>
                </a:schemeClr>
              </a:gs>
            </a:gsLst>
          </a:gradFill>
          <a:ln>
            <a:headEnd/>
            <a:tailEnd/>
          </a:ln>
        </p:spPr>
        <p:style>
          <a:lnRef idx="0">
            <a:schemeClr val="accent6"/>
          </a:lnRef>
          <a:fillRef idx="3">
            <a:schemeClr val="accent6"/>
          </a:fillRef>
          <a:effectRef idx="3">
            <a:schemeClr val="accent6"/>
          </a:effectRef>
          <a:fontRef idx="minor">
            <a:schemeClr val="lt1"/>
          </a:fontRef>
        </p:style>
        <p:txBody>
          <a:bodyPr lIns="90000" tIns="46800" rIns="90000" bIns="46800" anchor="ctr"/>
          <a:lstStyle/>
          <a:p>
            <a:pPr algn="ctr" eaLnBrk="1" hangingPunct="1">
              <a:defRPr/>
            </a:pPr>
            <a:r>
              <a:rPr lang="en-US" altLang="en-US" sz="1600" b="1">
                <a:solidFill>
                  <a:schemeClr val="tx1"/>
                </a:solidFill>
                <a:cs typeface="Times New Roman" pitchFamily="18" charset="0"/>
              </a:rPr>
              <a:t>Nghị định số</a:t>
            </a:r>
            <a:r>
              <a:rPr lang="en-US" altLang="en-US" sz="1600" b="1" smtClean="0">
                <a:solidFill>
                  <a:schemeClr val="tx1"/>
                </a:solidFill>
                <a:latin typeface="+mj-lt"/>
                <a:cs typeface="Times New Roman" pitchFamily="18" charset="0"/>
              </a:rPr>
              <a:t> </a:t>
            </a:r>
            <a:r>
              <a:rPr lang="en-US" altLang="en-US" sz="1600" b="1">
                <a:solidFill>
                  <a:schemeClr val="tx1"/>
                </a:solidFill>
                <a:latin typeface="+mj-lt"/>
                <a:cs typeface="Times New Roman" pitchFamily="18" charset="0"/>
              </a:rPr>
              <a:t>25/2011/NĐ-CP hướng dẫn Luật Viễn thông </a:t>
            </a:r>
          </a:p>
        </p:txBody>
      </p:sp>
      <p:sp>
        <p:nvSpPr>
          <p:cNvPr id="14361" name="AutoShape 10"/>
          <p:cNvSpPr>
            <a:spLocks noChangeArrowheads="1"/>
          </p:cNvSpPr>
          <p:nvPr/>
        </p:nvSpPr>
        <p:spPr bwMode="auto">
          <a:xfrm>
            <a:off x="1942448" y="2197100"/>
            <a:ext cx="2065785" cy="1747838"/>
          </a:xfrm>
          <a:prstGeom prst="roundRect">
            <a:avLst>
              <a:gd name="adj" fmla="val 16667"/>
            </a:avLst>
          </a:prstGeom>
          <a:gradFill>
            <a:gsLst>
              <a:gs pos="0">
                <a:schemeClr val="accent6">
                  <a:lumMod val="40000"/>
                  <a:lumOff val="60000"/>
                </a:schemeClr>
              </a:gs>
              <a:gs pos="80000">
                <a:schemeClr val="accent6">
                  <a:shade val="93000"/>
                  <a:satMod val="130000"/>
                </a:schemeClr>
              </a:gs>
              <a:gs pos="100000">
                <a:schemeClr val="accent6">
                  <a:shade val="94000"/>
                  <a:satMod val="135000"/>
                </a:schemeClr>
              </a:gs>
            </a:gsLst>
          </a:gradFill>
          <a:ln>
            <a:headEnd/>
            <a:tailEnd/>
          </a:ln>
        </p:spPr>
        <p:style>
          <a:lnRef idx="0">
            <a:schemeClr val="accent6"/>
          </a:lnRef>
          <a:fillRef idx="3">
            <a:schemeClr val="accent6"/>
          </a:fillRef>
          <a:effectRef idx="3">
            <a:schemeClr val="accent6"/>
          </a:effectRef>
          <a:fontRef idx="minor">
            <a:schemeClr val="lt1"/>
          </a:fontRef>
        </p:style>
        <p:txBody>
          <a:bodyPr lIns="90000" tIns="46800" rIns="90000" bIns="46800" anchor="ctr"/>
          <a:lstStyle/>
          <a:p>
            <a:pPr algn="ctr" eaLnBrk="1" hangingPunct="1">
              <a:defRPr/>
            </a:pPr>
            <a:r>
              <a:rPr lang="en-US" altLang="en-US" sz="1600" b="1">
                <a:solidFill>
                  <a:schemeClr val="tx1"/>
                </a:solidFill>
                <a:cs typeface="Times New Roman" pitchFamily="18" charset="0"/>
              </a:rPr>
              <a:t>Nghị định số</a:t>
            </a:r>
            <a:endParaRPr lang="en-US" altLang="en-US" sz="1600" b="1" smtClean="0">
              <a:solidFill>
                <a:schemeClr val="tx1"/>
              </a:solidFill>
              <a:latin typeface="+mj-lt"/>
              <a:cs typeface="Times New Roman" pitchFamily="18" charset="0"/>
            </a:endParaRPr>
          </a:p>
          <a:p>
            <a:pPr algn="ctr" eaLnBrk="1" hangingPunct="1">
              <a:defRPr/>
            </a:pPr>
            <a:r>
              <a:rPr lang="en-US" altLang="en-US" sz="1600" b="1" smtClean="0">
                <a:solidFill>
                  <a:schemeClr val="tx1"/>
                </a:solidFill>
                <a:latin typeface="+mj-lt"/>
                <a:cs typeface="Times New Roman" pitchFamily="18" charset="0"/>
              </a:rPr>
              <a:t>72/2012/NĐ-CP </a:t>
            </a:r>
            <a:r>
              <a:rPr lang="en-US" altLang="en-US" sz="1600" b="1">
                <a:solidFill>
                  <a:schemeClr val="tx1"/>
                </a:solidFill>
                <a:latin typeface="+mj-lt"/>
                <a:cs typeface="Times New Roman" pitchFamily="18" charset="0"/>
              </a:rPr>
              <a:t>về quản lý và sử dụng chung công trình kỹ thuật  </a:t>
            </a:r>
          </a:p>
        </p:txBody>
      </p:sp>
      <p:sp>
        <p:nvSpPr>
          <p:cNvPr id="16405" name="AutoShape 31"/>
          <p:cNvSpPr>
            <a:spLocks noChangeArrowheads="1"/>
          </p:cNvSpPr>
          <p:nvPr/>
        </p:nvSpPr>
        <p:spPr bwMode="auto">
          <a:xfrm>
            <a:off x="0" y="4681538"/>
            <a:ext cx="1668147" cy="1346200"/>
          </a:xfrm>
          <a:prstGeom prst="roundRect">
            <a:avLst>
              <a:gd name="adj" fmla="val 16667"/>
            </a:avLst>
          </a:prstGeom>
          <a:gradFill>
            <a:gsLst>
              <a:gs pos="0">
                <a:schemeClr val="accent5">
                  <a:lumMod val="40000"/>
                  <a:lumOff val="60000"/>
                </a:schemeClr>
              </a:gs>
              <a:gs pos="80000">
                <a:schemeClr val="accent5">
                  <a:shade val="93000"/>
                  <a:satMod val="130000"/>
                </a:schemeClr>
              </a:gs>
              <a:gs pos="100000">
                <a:schemeClr val="accent5">
                  <a:shade val="94000"/>
                  <a:satMod val="135000"/>
                </a:schemeClr>
              </a:gs>
            </a:gsLst>
          </a:gradFill>
          <a:ln>
            <a:headEnd/>
            <a:tailEnd/>
          </a:ln>
        </p:spPr>
        <p:style>
          <a:lnRef idx="0">
            <a:schemeClr val="accent5"/>
          </a:lnRef>
          <a:fillRef idx="3">
            <a:schemeClr val="accent5"/>
          </a:fillRef>
          <a:effectRef idx="3">
            <a:schemeClr val="accent5"/>
          </a:effectRef>
          <a:fontRef idx="minor">
            <a:schemeClr val="lt1"/>
          </a:fontRef>
        </p:style>
        <p:txBody>
          <a:bodyPr lIns="45720" tIns="46800" rIns="45720" bIns="46800" anchor="ctr"/>
          <a:lstStyle/>
          <a:p>
            <a:pPr algn="ctr" eaLnBrk="1" hangingPunct="1"/>
            <a:r>
              <a:rPr lang="en-US" altLang="en-US" sz="1600">
                <a:solidFill>
                  <a:schemeClr val="tx1"/>
                </a:solidFill>
                <a:latin typeface="+mj-lt"/>
                <a:cs typeface="Times New Roman" pitchFamily="18" charset="0"/>
              </a:rPr>
              <a:t>Thông tư 14/2013/TT-BTTTT về hướng dẫn lập quy hoạch HTVTTĐ</a:t>
            </a:r>
          </a:p>
        </p:txBody>
      </p:sp>
      <p:sp>
        <p:nvSpPr>
          <p:cNvPr id="16395" name="AutoShape 40"/>
          <p:cNvSpPr>
            <a:spLocks noChangeArrowheads="1"/>
          </p:cNvSpPr>
          <p:nvPr/>
        </p:nvSpPr>
        <p:spPr bwMode="auto">
          <a:xfrm>
            <a:off x="3127830" y="1066800"/>
            <a:ext cx="2667000" cy="546100"/>
          </a:xfrm>
          <a:prstGeom prst="roundRect">
            <a:avLst>
              <a:gd name="adj" fmla="val 16667"/>
            </a:avLst>
          </a:prstGeom>
          <a:gradFill>
            <a:gsLst>
              <a:gs pos="0">
                <a:schemeClr val="accent3">
                  <a:lumMod val="60000"/>
                  <a:lumOff val="40000"/>
                </a:schemeClr>
              </a:gs>
              <a:gs pos="80000">
                <a:schemeClr val="accent3">
                  <a:shade val="93000"/>
                  <a:satMod val="130000"/>
                </a:schemeClr>
              </a:gs>
              <a:gs pos="100000">
                <a:schemeClr val="accent3">
                  <a:shade val="94000"/>
                  <a:satMod val="135000"/>
                </a:schemeClr>
              </a:gs>
            </a:gsLst>
          </a:gradFill>
          <a:ln>
            <a:headEnd/>
            <a:tailEnd/>
          </a:ln>
        </p:spPr>
        <p:style>
          <a:lnRef idx="0">
            <a:schemeClr val="accent3"/>
          </a:lnRef>
          <a:fillRef idx="3">
            <a:schemeClr val="accent3"/>
          </a:fillRef>
          <a:effectRef idx="3">
            <a:schemeClr val="accent3"/>
          </a:effectRef>
          <a:fontRef idx="minor">
            <a:schemeClr val="lt1"/>
          </a:fontRef>
        </p:style>
        <p:txBody>
          <a:bodyPr wrap="none" lIns="90000" tIns="46800" rIns="90000" bIns="46800" anchor="ctr"/>
          <a:lstStyle/>
          <a:p>
            <a:pPr algn="ctr" eaLnBrk="1" hangingPunct="1"/>
            <a:r>
              <a:rPr lang="en-US" altLang="en-US" b="1" smtClean="0">
                <a:solidFill>
                  <a:schemeClr val="tx1"/>
                </a:solidFill>
                <a:latin typeface="+mj-lt"/>
                <a:cs typeface="Times New Roman" pitchFamily="18" charset="0"/>
              </a:rPr>
              <a:t>LUẬT XÂY DỰNG</a:t>
            </a:r>
            <a:endParaRPr lang="en-US" altLang="en-US" b="1">
              <a:solidFill>
                <a:schemeClr val="tx1"/>
              </a:solidFill>
              <a:latin typeface="+mj-lt"/>
              <a:cs typeface="Times New Roman" pitchFamily="18" charset="0"/>
            </a:endParaRPr>
          </a:p>
        </p:txBody>
      </p:sp>
      <p:sp>
        <p:nvSpPr>
          <p:cNvPr id="16396" name="AutoShape 31"/>
          <p:cNvSpPr>
            <a:spLocks noChangeArrowheads="1"/>
          </p:cNvSpPr>
          <p:nvPr/>
        </p:nvSpPr>
        <p:spPr bwMode="auto">
          <a:xfrm>
            <a:off x="4005937" y="4696052"/>
            <a:ext cx="1693863" cy="1346200"/>
          </a:xfrm>
          <a:prstGeom prst="roundRect">
            <a:avLst>
              <a:gd name="adj" fmla="val 16667"/>
            </a:avLst>
          </a:prstGeom>
          <a:gradFill>
            <a:gsLst>
              <a:gs pos="0">
                <a:schemeClr val="accent5">
                  <a:lumMod val="40000"/>
                  <a:lumOff val="60000"/>
                </a:schemeClr>
              </a:gs>
              <a:gs pos="80000">
                <a:schemeClr val="accent5">
                  <a:shade val="93000"/>
                  <a:satMod val="130000"/>
                </a:schemeClr>
              </a:gs>
              <a:gs pos="100000">
                <a:schemeClr val="accent5">
                  <a:shade val="94000"/>
                  <a:satMod val="135000"/>
                </a:schemeClr>
              </a:gs>
            </a:gsLst>
          </a:gradFill>
          <a:ln>
            <a:headEnd/>
            <a:tailEnd/>
          </a:ln>
        </p:spPr>
        <p:style>
          <a:lnRef idx="0">
            <a:schemeClr val="accent5"/>
          </a:lnRef>
          <a:fillRef idx="3">
            <a:schemeClr val="accent5"/>
          </a:fillRef>
          <a:effectRef idx="3">
            <a:schemeClr val="accent5"/>
          </a:effectRef>
          <a:fontRef idx="minor">
            <a:schemeClr val="lt1"/>
          </a:fontRef>
        </p:style>
        <p:txBody>
          <a:bodyPr lIns="45720" tIns="46800" rIns="45720" bIns="46800" anchor="ctr"/>
          <a:lstStyle/>
          <a:p>
            <a:pPr algn="ctr" eaLnBrk="1" hangingPunct="1"/>
            <a:r>
              <a:rPr lang="en-US" altLang="en-US" sz="1600">
                <a:solidFill>
                  <a:schemeClr val="tx1"/>
                </a:solidFill>
                <a:latin typeface="+mj-lt"/>
                <a:cs typeface="Times New Roman" pitchFamily="18" charset="0"/>
              </a:rPr>
              <a:t>Thông tư số 15/2016/TT-BXD của </a:t>
            </a:r>
            <a:r>
              <a:rPr lang="en-US" altLang="en-US" sz="1600" smtClean="0">
                <a:solidFill>
                  <a:schemeClr val="tx1"/>
                </a:solidFill>
                <a:latin typeface="+mj-lt"/>
                <a:cs typeface="Times New Roman" pitchFamily="18" charset="0"/>
              </a:rPr>
              <a:t>BXD hướng </a:t>
            </a:r>
            <a:r>
              <a:rPr lang="en-US" altLang="en-US" sz="1600">
                <a:solidFill>
                  <a:schemeClr val="tx1"/>
                </a:solidFill>
                <a:latin typeface="+mj-lt"/>
                <a:cs typeface="Times New Roman" pitchFamily="18" charset="0"/>
              </a:rPr>
              <a:t>dẫn về cấp giấy phép xây dựng</a:t>
            </a:r>
          </a:p>
        </p:txBody>
      </p:sp>
      <p:sp>
        <p:nvSpPr>
          <p:cNvPr id="16397" name="AutoShape 40"/>
          <p:cNvSpPr>
            <a:spLocks noChangeArrowheads="1"/>
          </p:cNvSpPr>
          <p:nvPr/>
        </p:nvSpPr>
        <p:spPr bwMode="auto">
          <a:xfrm>
            <a:off x="5972175" y="1054100"/>
            <a:ext cx="2667000" cy="546100"/>
          </a:xfrm>
          <a:prstGeom prst="roundRect">
            <a:avLst>
              <a:gd name="adj" fmla="val 16667"/>
            </a:avLst>
          </a:prstGeom>
          <a:gradFill>
            <a:gsLst>
              <a:gs pos="0">
                <a:schemeClr val="accent3">
                  <a:lumMod val="60000"/>
                  <a:lumOff val="40000"/>
                </a:schemeClr>
              </a:gs>
              <a:gs pos="80000">
                <a:schemeClr val="accent3">
                  <a:shade val="93000"/>
                  <a:satMod val="130000"/>
                </a:schemeClr>
              </a:gs>
              <a:gs pos="100000">
                <a:schemeClr val="accent3">
                  <a:shade val="94000"/>
                  <a:satMod val="135000"/>
                </a:schemeClr>
              </a:gs>
            </a:gsLst>
          </a:gradFill>
          <a:ln>
            <a:headEnd/>
            <a:tailEnd/>
          </a:ln>
        </p:spPr>
        <p:style>
          <a:lnRef idx="0">
            <a:schemeClr val="accent3"/>
          </a:lnRef>
          <a:fillRef idx="3">
            <a:schemeClr val="accent3"/>
          </a:fillRef>
          <a:effectRef idx="3">
            <a:schemeClr val="accent3"/>
          </a:effectRef>
          <a:fontRef idx="minor">
            <a:schemeClr val="lt1"/>
          </a:fontRef>
        </p:style>
        <p:txBody>
          <a:bodyPr wrap="none" lIns="90000" tIns="46800" rIns="90000" bIns="46800" anchor="ctr"/>
          <a:lstStyle/>
          <a:p>
            <a:pPr algn="ctr" eaLnBrk="1" hangingPunct="1"/>
            <a:r>
              <a:rPr lang="en-US" altLang="en-US" b="1" smtClean="0">
                <a:solidFill>
                  <a:schemeClr val="tx1"/>
                </a:solidFill>
                <a:latin typeface="+mj-lt"/>
                <a:cs typeface="Times New Roman" pitchFamily="18" charset="0"/>
              </a:rPr>
              <a:t>LUẬT QUY HOẠCH </a:t>
            </a:r>
            <a:endParaRPr lang="en-US" altLang="en-US" b="1">
              <a:solidFill>
                <a:schemeClr val="tx1"/>
              </a:solidFill>
              <a:latin typeface="+mj-lt"/>
              <a:cs typeface="Times New Roman" pitchFamily="18" charset="0"/>
            </a:endParaRPr>
          </a:p>
        </p:txBody>
      </p:sp>
      <p:sp>
        <p:nvSpPr>
          <p:cNvPr id="14353" name="AutoShape 16"/>
          <p:cNvSpPr>
            <a:spLocks noChangeArrowheads="1"/>
          </p:cNvSpPr>
          <p:nvPr/>
        </p:nvSpPr>
        <p:spPr bwMode="auto">
          <a:xfrm>
            <a:off x="6705600" y="2231652"/>
            <a:ext cx="2438400" cy="1739059"/>
          </a:xfrm>
          <a:prstGeom prst="roundRect">
            <a:avLst>
              <a:gd name="adj" fmla="val 16667"/>
            </a:avLst>
          </a:prstGeom>
          <a:gradFill>
            <a:gsLst>
              <a:gs pos="0">
                <a:schemeClr val="accent6">
                  <a:lumMod val="40000"/>
                  <a:lumOff val="60000"/>
                </a:schemeClr>
              </a:gs>
              <a:gs pos="80000">
                <a:schemeClr val="accent6">
                  <a:shade val="93000"/>
                  <a:satMod val="130000"/>
                </a:schemeClr>
              </a:gs>
              <a:gs pos="100000">
                <a:schemeClr val="accent6">
                  <a:shade val="94000"/>
                  <a:satMod val="135000"/>
                </a:schemeClr>
              </a:gs>
            </a:gsLst>
          </a:gradFill>
          <a:ln>
            <a:headEnd/>
            <a:tailEnd/>
          </a:ln>
        </p:spPr>
        <p:style>
          <a:lnRef idx="0">
            <a:schemeClr val="accent6"/>
          </a:lnRef>
          <a:fillRef idx="3">
            <a:schemeClr val="accent6"/>
          </a:fillRef>
          <a:effectRef idx="3">
            <a:schemeClr val="accent6"/>
          </a:effectRef>
          <a:fontRef idx="minor">
            <a:schemeClr val="lt1"/>
          </a:fontRef>
        </p:style>
        <p:txBody>
          <a:bodyPr wrap="square" lIns="90000" tIns="46800" rIns="90000" bIns="46800" anchor="ctr">
            <a:spAutoFit/>
          </a:bodyPr>
          <a:lstStyle/>
          <a:p>
            <a:pPr algn="ctr" eaLnBrk="1" hangingPunct="1">
              <a:defRPr/>
            </a:pPr>
            <a:r>
              <a:rPr lang="en-US" altLang="en-US" sz="1600" b="1">
                <a:solidFill>
                  <a:schemeClr val="tx1"/>
                </a:solidFill>
                <a:latin typeface="+mj-lt"/>
                <a:cs typeface="Times New Roman" pitchFamily="18" charset="0"/>
              </a:rPr>
              <a:t>Nghị định số 59/2015/NĐ-CP về quản lý dự án đầu tư xây </a:t>
            </a:r>
            <a:r>
              <a:rPr lang="en-US" altLang="en-US" sz="1600" b="1" smtClean="0">
                <a:solidFill>
                  <a:schemeClr val="tx1"/>
                </a:solidFill>
                <a:latin typeface="+mj-lt"/>
                <a:cs typeface="Times New Roman" pitchFamily="18" charset="0"/>
              </a:rPr>
              <a:t>dựng, được </a:t>
            </a:r>
            <a:r>
              <a:rPr lang="en-US" altLang="en-US" sz="1600" b="1">
                <a:solidFill>
                  <a:schemeClr val="tx1"/>
                </a:solidFill>
                <a:latin typeface="+mj-lt"/>
                <a:cs typeface="Times New Roman" pitchFamily="18" charset="0"/>
              </a:rPr>
              <a:t>sửa </a:t>
            </a:r>
            <a:r>
              <a:rPr lang="en-US" altLang="en-US" sz="1600" b="1" smtClean="0">
                <a:solidFill>
                  <a:schemeClr val="tx1"/>
                </a:solidFill>
                <a:latin typeface="+mj-lt"/>
                <a:cs typeface="Times New Roman" pitchFamily="18" charset="0"/>
              </a:rPr>
              <a:t>đổi bởi NĐ42/2017/NĐ-CP</a:t>
            </a:r>
            <a:r>
              <a:rPr lang="en-US" altLang="en-US" sz="1600" b="1">
                <a:solidFill>
                  <a:schemeClr val="tx1"/>
                </a:solidFill>
                <a:latin typeface="+mj-lt"/>
                <a:cs typeface="Times New Roman" pitchFamily="18" charset="0"/>
              </a:rPr>
              <a:t>, </a:t>
            </a:r>
            <a:r>
              <a:rPr lang="en-US" altLang="en-US" sz="1600" b="1" smtClean="0">
                <a:solidFill>
                  <a:schemeClr val="tx1"/>
                </a:solidFill>
                <a:latin typeface="+mj-lt"/>
                <a:cs typeface="Times New Roman" pitchFamily="18" charset="0"/>
              </a:rPr>
              <a:t>NĐ100/2018/NĐ-CP</a:t>
            </a:r>
            <a:endParaRPr lang="en-US" altLang="en-US" sz="1600" b="1">
              <a:solidFill>
                <a:schemeClr val="tx1"/>
              </a:solidFill>
              <a:latin typeface="+mj-lt"/>
              <a:cs typeface="Times New Roman" pitchFamily="18" charset="0"/>
            </a:endParaRPr>
          </a:p>
        </p:txBody>
      </p:sp>
      <p:sp>
        <p:nvSpPr>
          <p:cNvPr id="14354" name="AutoShape 10"/>
          <p:cNvSpPr>
            <a:spLocks noChangeArrowheads="1"/>
          </p:cNvSpPr>
          <p:nvPr/>
        </p:nvSpPr>
        <p:spPr bwMode="auto">
          <a:xfrm>
            <a:off x="4343400" y="2232025"/>
            <a:ext cx="2133600" cy="1712913"/>
          </a:xfrm>
          <a:prstGeom prst="roundRect">
            <a:avLst>
              <a:gd name="adj" fmla="val 16667"/>
            </a:avLst>
          </a:prstGeom>
          <a:gradFill>
            <a:gsLst>
              <a:gs pos="0">
                <a:schemeClr val="accent6">
                  <a:lumMod val="40000"/>
                  <a:lumOff val="60000"/>
                </a:schemeClr>
              </a:gs>
              <a:gs pos="80000">
                <a:schemeClr val="accent6">
                  <a:shade val="93000"/>
                  <a:satMod val="130000"/>
                </a:schemeClr>
              </a:gs>
              <a:gs pos="100000">
                <a:schemeClr val="accent6">
                  <a:shade val="94000"/>
                  <a:satMod val="135000"/>
                </a:schemeClr>
              </a:gs>
            </a:gsLst>
          </a:gradFill>
          <a:ln>
            <a:headEnd/>
            <a:tailEnd/>
          </a:ln>
        </p:spPr>
        <p:style>
          <a:lnRef idx="0">
            <a:schemeClr val="accent6"/>
          </a:lnRef>
          <a:fillRef idx="3">
            <a:schemeClr val="accent6"/>
          </a:fillRef>
          <a:effectRef idx="3">
            <a:schemeClr val="accent6"/>
          </a:effectRef>
          <a:fontRef idx="minor">
            <a:schemeClr val="lt1"/>
          </a:fontRef>
        </p:style>
        <p:txBody>
          <a:bodyPr lIns="90000" tIns="46800" rIns="90000" bIns="46800" anchor="ctr"/>
          <a:lstStyle/>
          <a:p>
            <a:pPr algn="ctr" eaLnBrk="1" hangingPunct="1">
              <a:defRPr/>
            </a:pPr>
            <a:r>
              <a:rPr lang="en-US" altLang="en-US" sz="1600" b="1">
                <a:solidFill>
                  <a:schemeClr val="tx1"/>
                </a:solidFill>
                <a:latin typeface="+mj-lt"/>
                <a:cs typeface="Times New Roman" pitchFamily="18" charset="0"/>
              </a:rPr>
              <a:t>Nghị định số 46/2015/NĐ-CP của Chính phủ về quản lý chất lượng và bảo trì công trình xây dựng</a:t>
            </a:r>
          </a:p>
        </p:txBody>
      </p:sp>
      <p:sp>
        <p:nvSpPr>
          <p:cNvPr id="16401" name="AutoShape 31"/>
          <p:cNvSpPr>
            <a:spLocks noChangeArrowheads="1"/>
          </p:cNvSpPr>
          <p:nvPr/>
        </p:nvSpPr>
        <p:spPr bwMode="auto">
          <a:xfrm>
            <a:off x="5772371" y="4708752"/>
            <a:ext cx="1844000" cy="1346200"/>
          </a:xfrm>
          <a:prstGeom prst="roundRect">
            <a:avLst>
              <a:gd name="adj" fmla="val 16667"/>
            </a:avLst>
          </a:prstGeom>
          <a:gradFill>
            <a:gsLst>
              <a:gs pos="0">
                <a:schemeClr val="accent5">
                  <a:lumMod val="40000"/>
                  <a:lumOff val="60000"/>
                </a:schemeClr>
              </a:gs>
              <a:gs pos="80000">
                <a:schemeClr val="accent5">
                  <a:shade val="93000"/>
                  <a:satMod val="130000"/>
                </a:schemeClr>
              </a:gs>
              <a:gs pos="100000">
                <a:schemeClr val="accent5">
                  <a:shade val="94000"/>
                  <a:satMod val="135000"/>
                </a:schemeClr>
              </a:gs>
            </a:gsLst>
          </a:gradFill>
          <a:ln>
            <a:headEnd/>
            <a:tailEnd/>
          </a:ln>
        </p:spPr>
        <p:style>
          <a:lnRef idx="0">
            <a:schemeClr val="accent5"/>
          </a:lnRef>
          <a:fillRef idx="3">
            <a:schemeClr val="accent5"/>
          </a:fillRef>
          <a:effectRef idx="3">
            <a:schemeClr val="accent5"/>
          </a:effectRef>
          <a:fontRef idx="minor">
            <a:schemeClr val="lt1"/>
          </a:fontRef>
        </p:style>
        <p:txBody>
          <a:bodyPr lIns="45720" tIns="46800" rIns="45720" bIns="46800" anchor="ctr"/>
          <a:lstStyle/>
          <a:p>
            <a:pPr algn="ctr" eaLnBrk="1" hangingPunct="1"/>
            <a:r>
              <a:rPr lang="en-US" altLang="en-US" sz="1600">
                <a:solidFill>
                  <a:schemeClr val="tx1"/>
                </a:solidFill>
                <a:latin typeface="+mj-lt"/>
                <a:cs typeface="Times New Roman" pitchFamily="18" charset="0"/>
              </a:rPr>
              <a:t>Thông tư 210/2013/TTLT-BTC-BXD-BTTTT về giá thuê công trình sử dụng chung…</a:t>
            </a:r>
          </a:p>
        </p:txBody>
      </p:sp>
      <p:sp>
        <p:nvSpPr>
          <p:cNvPr id="16402" name="AutoShape 32"/>
          <p:cNvSpPr>
            <a:spLocks noChangeArrowheads="1"/>
          </p:cNvSpPr>
          <p:nvPr/>
        </p:nvSpPr>
        <p:spPr bwMode="auto">
          <a:xfrm>
            <a:off x="7699830" y="4681538"/>
            <a:ext cx="1444170" cy="1320800"/>
          </a:xfrm>
          <a:prstGeom prst="roundRect">
            <a:avLst>
              <a:gd name="adj" fmla="val 16667"/>
            </a:avLst>
          </a:prstGeom>
          <a:gradFill>
            <a:gsLst>
              <a:gs pos="0">
                <a:schemeClr val="accent5">
                  <a:lumMod val="40000"/>
                  <a:lumOff val="60000"/>
                </a:schemeClr>
              </a:gs>
              <a:gs pos="80000">
                <a:schemeClr val="accent5">
                  <a:shade val="93000"/>
                  <a:satMod val="130000"/>
                </a:schemeClr>
              </a:gs>
              <a:gs pos="100000">
                <a:schemeClr val="accent5">
                  <a:shade val="94000"/>
                  <a:satMod val="135000"/>
                </a:schemeClr>
              </a:gs>
            </a:gsLst>
          </a:gradFill>
          <a:ln>
            <a:headEnd/>
            <a:tailEnd/>
          </a:ln>
        </p:spPr>
        <p:style>
          <a:lnRef idx="0">
            <a:schemeClr val="accent5"/>
          </a:lnRef>
          <a:fillRef idx="3">
            <a:schemeClr val="accent5"/>
          </a:fillRef>
          <a:effectRef idx="3">
            <a:schemeClr val="accent5"/>
          </a:effectRef>
          <a:fontRef idx="minor">
            <a:schemeClr val="lt1"/>
          </a:fontRef>
        </p:style>
        <p:txBody>
          <a:bodyPr lIns="45720" tIns="46800" rIns="45720" bIns="46800" anchor="ctr"/>
          <a:lstStyle/>
          <a:p>
            <a:pPr algn="ctr" eaLnBrk="1" hangingPunct="1"/>
            <a:r>
              <a:rPr lang="en-US" altLang="en-US" sz="1400">
                <a:solidFill>
                  <a:schemeClr val="tx1"/>
                </a:solidFill>
                <a:latin typeface="+mj-lt"/>
                <a:cs typeface="Times New Roman" pitchFamily="18" charset="0"/>
              </a:rPr>
              <a:t>Thông tư liên tịch 21/2013/TTLT-BXD-BCT-BTTTT về dấu hiệu nhận biết</a:t>
            </a:r>
            <a:r>
              <a:rPr lang="en-US" altLang="en-US" sz="1200">
                <a:solidFill>
                  <a:schemeClr val="tx1"/>
                </a:solidFill>
                <a:latin typeface="+mj-lt"/>
              </a:rPr>
              <a:t>… </a:t>
            </a:r>
          </a:p>
        </p:txBody>
      </p:sp>
      <p:sp>
        <p:nvSpPr>
          <p:cNvPr id="16403"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en-US" smtClean="0">
                <a:solidFill>
                  <a:srgbClr val="898989"/>
                </a:solidFill>
              </a:rPr>
              <a:t>©Cục Viễn thông 2019</a:t>
            </a:r>
          </a:p>
        </p:txBody>
      </p:sp>
      <p:sp>
        <p:nvSpPr>
          <p:cNvPr id="28" name="AutoShape 31"/>
          <p:cNvSpPr>
            <a:spLocks noChangeArrowheads="1"/>
          </p:cNvSpPr>
          <p:nvPr/>
        </p:nvSpPr>
        <p:spPr bwMode="auto">
          <a:xfrm>
            <a:off x="1741625" y="4694238"/>
            <a:ext cx="2162714" cy="1346200"/>
          </a:xfrm>
          <a:prstGeom prst="roundRect">
            <a:avLst>
              <a:gd name="adj" fmla="val 16667"/>
            </a:avLst>
          </a:prstGeom>
          <a:gradFill>
            <a:gsLst>
              <a:gs pos="0">
                <a:schemeClr val="accent5">
                  <a:lumMod val="40000"/>
                  <a:lumOff val="60000"/>
                </a:schemeClr>
              </a:gs>
              <a:gs pos="80000">
                <a:schemeClr val="accent5">
                  <a:shade val="93000"/>
                  <a:satMod val="130000"/>
                </a:schemeClr>
              </a:gs>
              <a:gs pos="100000">
                <a:schemeClr val="accent5">
                  <a:shade val="94000"/>
                  <a:satMod val="135000"/>
                </a:schemeClr>
              </a:gs>
            </a:gsLst>
          </a:gradFill>
          <a:ln>
            <a:headEnd/>
            <a:tailEnd/>
          </a:ln>
        </p:spPr>
        <p:style>
          <a:lnRef idx="0">
            <a:schemeClr val="accent5"/>
          </a:lnRef>
          <a:fillRef idx="3">
            <a:schemeClr val="accent5"/>
          </a:fillRef>
          <a:effectRef idx="3">
            <a:schemeClr val="accent5"/>
          </a:effectRef>
          <a:fontRef idx="minor">
            <a:schemeClr val="lt1"/>
          </a:fontRef>
        </p:style>
        <p:txBody>
          <a:bodyPr lIns="45720" tIns="46800" rIns="45720" bIns="46800" anchor="ctr"/>
          <a:lstStyle/>
          <a:p>
            <a:pPr algn="ctr" eaLnBrk="1" hangingPunct="1"/>
            <a:r>
              <a:rPr lang="en-US" altLang="en-US" sz="1600">
                <a:solidFill>
                  <a:schemeClr val="tx1"/>
                </a:solidFill>
                <a:latin typeface="+mj-lt"/>
                <a:cs typeface="Times New Roman" pitchFamily="18" charset="0"/>
              </a:rPr>
              <a:t>Thông tư liên tịch số 15/2016/TTLT-BTTTT-BXD </a:t>
            </a:r>
            <a:r>
              <a:rPr lang="vi-VN" altLang="en-US" sz="1600">
                <a:solidFill>
                  <a:schemeClr val="tx1"/>
                </a:solidFill>
                <a:latin typeface="+mj-lt"/>
                <a:cs typeface="Times New Roman" pitchFamily="18" charset="0"/>
              </a:rPr>
              <a:t>Hướng dẫn quản lý việc xây dựng công trình </a:t>
            </a:r>
            <a:r>
              <a:rPr lang="en-US" altLang="en-US" sz="1600">
                <a:solidFill>
                  <a:schemeClr val="tx1"/>
                </a:solidFill>
                <a:latin typeface="+mj-lt"/>
                <a:cs typeface="Times New Roman" pitchFamily="18" charset="0"/>
              </a:rPr>
              <a:t>HTKTVTTĐ</a:t>
            </a:r>
          </a:p>
        </p:txBody>
      </p:sp>
      <p:sp>
        <p:nvSpPr>
          <p:cNvPr id="30" name="AutoShape 3"/>
          <p:cNvSpPr>
            <a:spLocks noChangeArrowheads="1"/>
          </p:cNvSpPr>
          <p:nvPr/>
        </p:nvSpPr>
        <p:spPr bwMode="gray">
          <a:xfrm rot="5400000">
            <a:off x="3715770" y="3566886"/>
            <a:ext cx="984249" cy="1202873"/>
          </a:xfrm>
          <a:prstGeom prst="rightArrow">
            <a:avLst>
              <a:gd name="adj1" fmla="val 35167"/>
              <a:gd name="adj2" fmla="val 49827"/>
            </a:avLst>
          </a:prstGeom>
          <a:gradFill rotWithShape="1">
            <a:gsLst>
              <a:gs pos="0">
                <a:schemeClr val="tx2">
                  <a:gamma/>
                  <a:shade val="89020"/>
                  <a:invGamma/>
                  <a:alpha val="0"/>
                </a:schemeClr>
              </a:gs>
              <a:gs pos="100000">
                <a:schemeClr val="tx2"/>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defRPr/>
            </a:pPr>
            <a:endParaRPr lang="en-US">
              <a:latin typeface="+mj-lt"/>
            </a:endParaRPr>
          </a:p>
        </p:txBody>
      </p:sp>
    </p:spTree>
    <p:extLst>
      <p:ext uri="{BB962C8B-B14F-4D97-AF65-F5344CB8AC3E}">
        <p14:creationId xmlns:p14="http://schemas.microsoft.com/office/powerpoint/2010/main" val="1421865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8"/>
          <p:cNvSpPr>
            <a:spLocks noGrp="1"/>
          </p:cNvSpPr>
          <p:nvPr>
            <p:ph type="sldNum" sz="quarter" idx="12"/>
          </p:nvPr>
        </p:nvSpPr>
        <p:spPr bwMode="auto">
          <a:noFill/>
          <a:ln>
            <a:miter lim="800000"/>
            <a:headEnd/>
            <a:tailEnd/>
          </a:ln>
        </p:spPr>
        <p:txBody>
          <a:bodyPr/>
          <a:lstStyle/>
          <a:p>
            <a:fld id="{D70C3C01-F550-4573-8772-922B0383BA39}" type="slidenum">
              <a:rPr lang="en-US" altLang="en-US" smtClean="0"/>
              <a:pPr/>
              <a:t>4</a:t>
            </a:fld>
            <a:endParaRPr lang="en-US" altLang="en-US" smtClean="0"/>
          </a:p>
        </p:txBody>
      </p:sp>
      <p:sp>
        <p:nvSpPr>
          <p:cNvPr id="6" name="Footer Placeholder 5"/>
          <p:cNvSpPr>
            <a:spLocks noGrp="1"/>
          </p:cNvSpPr>
          <p:nvPr>
            <p:ph type="ftr" sz="quarter" idx="11"/>
          </p:nvPr>
        </p:nvSpPr>
        <p:spPr/>
        <p:txBody>
          <a:bodyPr/>
          <a:lstStyle/>
          <a:p>
            <a:pPr>
              <a:defRPr/>
            </a:pPr>
            <a:r>
              <a:rPr lang="en-US"/>
              <a:t>www.vnta.gov.vn</a:t>
            </a:r>
          </a:p>
        </p:txBody>
      </p:sp>
      <p:sp>
        <p:nvSpPr>
          <p:cNvPr id="17412" name="Rectangle 2"/>
          <p:cNvSpPr>
            <a:spLocks noGrp="1"/>
          </p:cNvSpPr>
          <p:nvPr>
            <p:ph type="title" idx="4294967295"/>
          </p:nvPr>
        </p:nvSpPr>
        <p:spPr>
          <a:xfrm>
            <a:off x="152400" y="21771"/>
            <a:ext cx="8991600" cy="762000"/>
          </a:xfrm>
        </p:spPr>
        <p:txBody>
          <a:bodyPr/>
          <a:lstStyle/>
          <a:p>
            <a:pPr eaLnBrk="1" hangingPunct="1"/>
            <a:r>
              <a:rPr lang="en-US" altLang="en-US" sz="2400" b="1" smtClean="0">
                <a:solidFill>
                  <a:srgbClr val="0070C0"/>
                </a:solidFill>
                <a:cs typeface="Times New Roman" pitchFamily="18" charset="0"/>
              </a:rPr>
              <a:t>TÌNH HÌNH XÂY DỰNG QUY HOẠCH HTKTVTTĐ TẠI ĐỊA PHƯƠNG</a:t>
            </a:r>
          </a:p>
        </p:txBody>
      </p:sp>
      <p:sp>
        <p:nvSpPr>
          <p:cNvPr id="37893" name="Rectangle 2"/>
          <p:cNvSpPr>
            <a:spLocks noChangeArrowheads="1"/>
          </p:cNvSpPr>
          <p:nvPr/>
        </p:nvSpPr>
        <p:spPr bwMode="auto">
          <a:xfrm>
            <a:off x="152400" y="838200"/>
            <a:ext cx="8839200" cy="536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eaLnBrk="1" hangingPunct="1">
              <a:spcBef>
                <a:spcPts val="600"/>
              </a:spcBef>
              <a:buFont typeface="Arial" panose="020B0604020202020204" pitchFamily="34" charset="0"/>
              <a:buChar char="•"/>
              <a:defRPr/>
            </a:pPr>
            <a:r>
              <a:rPr lang="en-US" altLang="en-US" sz="2000" b="1">
                <a:latin typeface="+mj-lt"/>
                <a:cs typeface="Times New Roman" pitchFamily="18" charset="0"/>
              </a:rPr>
              <a:t> 53 tỉnh/thành </a:t>
            </a:r>
            <a:r>
              <a:rPr lang="en-US" altLang="en-US" sz="2000">
                <a:latin typeface="+mj-lt"/>
                <a:cs typeface="Times New Roman" pitchFamily="18" charset="0"/>
              </a:rPr>
              <a:t>đã ban hành </a:t>
            </a:r>
            <a:r>
              <a:rPr lang="en-US" altLang="en-US" sz="2000" smtClean="0">
                <a:latin typeface="+mj-lt"/>
                <a:cs typeface="Times New Roman" pitchFamily="18" charset="0"/>
              </a:rPr>
              <a:t>quy hoạch HTKTVT thụ động</a:t>
            </a:r>
          </a:p>
          <a:p>
            <a:pPr marL="342900" indent="-342900" algn="just" eaLnBrk="1" hangingPunct="1">
              <a:spcBef>
                <a:spcPts val="300"/>
              </a:spcBef>
              <a:buClr>
                <a:srgbClr val="000000"/>
              </a:buClr>
              <a:buFont typeface="Arial" panose="020B0604020202020204" pitchFamily="34" charset="0"/>
              <a:buChar char="•"/>
            </a:pPr>
            <a:r>
              <a:rPr lang="en-US" altLang="en-US" sz="2000" smtClean="0">
                <a:latin typeface="+mj-lt"/>
                <a:cs typeface="Times New Roman" pitchFamily="18" charset="0"/>
              </a:rPr>
              <a:t>Vừa qua các </a:t>
            </a:r>
            <a:r>
              <a:rPr lang="en-US" altLang="en-US" sz="2000">
                <a:latin typeface="+mj-lt"/>
                <a:cs typeface="Times New Roman" pitchFamily="18" charset="0"/>
              </a:rPr>
              <a:t>địa phương gặp vướng mắc trong việc tiếp tục triển khai lập, điều chỉnh quy hoạch hạ tầng VTTĐ. Cục VT đã tham mưu, Bộ TTTT đã ban hành công văn 1320/BTTTT-CVT ngày 15/4/2020 hướng dẫn:</a:t>
            </a:r>
          </a:p>
          <a:p>
            <a:pPr marL="749300" indent="-342900" algn="just">
              <a:buFont typeface="Wingdings" panose="05000000000000000000" pitchFamily="2" charset="2"/>
              <a:buChar char="Ø"/>
            </a:pPr>
            <a:r>
              <a:rPr lang="nb-NO" sz="2000" smtClean="0">
                <a:latin typeface="+mj-lt"/>
                <a:cs typeface="Times New Roman" pitchFamily="18" charset="0"/>
              </a:rPr>
              <a:t>Ngày 16/8/2019, UBTV </a:t>
            </a:r>
            <a:r>
              <a:rPr lang="nb-NO" sz="2000">
                <a:latin typeface="+mj-lt"/>
                <a:cs typeface="Times New Roman" pitchFamily="18" charset="0"/>
              </a:rPr>
              <a:t>Quốc hội đã ban hành Nghị quyết 751/2019/UBTVQH14 giải thích một số điều của Luật Quy hoạch hướng dẫn “các quy hoạch đã được quyết định hoặc phê duyệt trước ngày 01/01/2019, trong quá trình thực hiện được điều chỉnh nội dung theo quy định của pháp luật có liên quan trước ngày Luật Quy hoạch có hiệu lực để đáp ứng yêu cầu phát triển kinh tế - xã hội cho đến khi quy hoạch cấp quốc gia, quy hoạch vùng, quy hoạch tỉnh theo Luật Quy hoạch được quyết định hoặc phê duyệt</a:t>
            </a:r>
            <a:r>
              <a:rPr lang="nb-NO" sz="2000" smtClean="0">
                <a:latin typeface="+mj-lt"/>
                <a:cs typeface="Times New Roman" pitchFamily="18" charset="0"/>
              </a:rPr>
              <a:t>”.</a:t>
            </a:r>
          </a:p>
          <a:p>
            <a:pPr marL="749300" indent="-342900" algn="just">
              <a:buFont typeface="Wingdings" panose="05000000000000000000" pitchFamily="2" charset="2"/>
              <a:buChar char="Ø"/>
            </a:pPr>
            <a:r>
              <a:rPr lang="nb-NO" sz="2000" smtClean="0">
                <a:latin typeface="+mj-lt"/>
                <a:cs typeface="Times New Roman" pitchFamily="18" charset="0"/>
              </a:rPr>
              <a:t>Các </a:t>
            </a:r>
            <a:r>
              <a:rPr lang="nb-NO" sz="2000">
                <a:latin typeface="+mj-lt"/>
                <a:cs typeface="Times New Roman" pitchFamily="18" charset="0"/>
              </a:rPr>
              <a:t>quy hoạch HTVTTĐ tại địa phương đã được phê duyệt trước ngày 01/01/2019 thuộc phạm vi giải thích tại khoản 2 Điều 1 Nghị quyết số </a:t>
            </a:r>
            <a:r>
              <a:rPr lang="nb-NO" sz="2000" smtClean="0">
                <a:latin typeface="+mj-lt"/>
                <a:cs typeface="Times New Roman" pitchFamily="18" charset="0"/>
              </a:rPr>
              <a:t>751/2019/UBTVQH14. </a:t>
            </a:r>
            <a:r>
              <a:rPr lang="nb-NO" sz="2000">
                <a:latin typeface="+mj-lt"/>
                <a:cs typeface="Times New Roman" pitchFamily="18" charset="0"/>
              </a:rPr>
              <a:t>Vì vậy địa phương được điều chỉnh nội dung theo quy định của pháp luật có liên quan trước ngày Luật Quy hoạch có hiệu lực cho đến khi quy hoạch tỉnh/thành phố được phê duyệt</a:t>
            </a:r>
            <a:r>
              <a:rPr lang="nb-NO" sz="2000" smtClean="0">
                <a:latin typeface="+mj-lt"/>
                <a:cs typeface="Times New Roman" pitchFamily="18" charset="0"/>
              </a:rPr>
              <a:t>.</a:t>
            </a:r>
            <a:endParaRPr lang="en-US" altLang="en-US" sz="2000" smtClean="0">
              <a:latin typeface="+mj-lt"/>
              <a:cs typeface="Times New Roman" pitchFamily="18" charset="0"/>
            </a:endParaRPr>
          </a:p>
        </p:txBody>
      </p:sp>
      <p:sp>
        <p:nvSpPr>
          <p:cNvPr id="7" name="Date Placeholder 5"/>
          <p:cNvSpPr>
            <a:spLocks noGrp="1"/>
          </p:cNvSpPr>
          <p:nvPr>
            <p:ph type="dt" sz="quarter" idx="10"/>
          </p:nvPr>
        </p:nvSpPr>
        <p:spPr/>
        <p:txBody>
          <a:bodyPr/>
          <a:lstStyle/>
          <a:p>
            <a:pPr>
              <a:defRPr/>
            </a:pPr>
            <a:r>
              <a:rPr lang="en-US" smtClean="0"/>
              <a:t>©Cục Viễn thông 2019</a:t>
            </a:r>
            <a:endParaRPr lang="en-US"/>
          </a:p>
        </p:txBody>
      </p:sp>
    </p:spTree>
    <p:extLst>
      <p:ext uri="{BB962C8B-B14F-4D97-AF65-F5344CB8AC3E}">
        <p14:creationId xmlns:p14="http://schemas.microsoft.com/office/powerpoint/2010/main" val="152268864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5</a:t>
            </a:fld>
            <a:endParaRPr lang="en-US"/>
          </a:p>
        </p:txBody>
      </p:sp>
      <p:sp>
        <p:nvSpPr>
          <p:cNvPr id="3" name="Title 2"/>
          <p:cNvSpPr>
            <a:spLocks noGrp="1"/>
          </p:cNvSpPr>
          <p:nvPr>
            <p:ph type="title"/>
          </p:nvPr>
        </p:nvSpPr>
        <p:spPr>
          <a:xfrm>
            <a:off x="457200" y="228600"/>
            <a:ext cx="8382000" cy="609600"/>
          </a:xfrm>
        </p:spPr>
        <p:txBody>
          <a:bodyPr/>
          <a:lstStyle/>
          <a:p>
            <a:pPr algn="ctr"/>
            <a:r>
              <a:rPr lang="en-US" altLang="en-US" sz="2800">
                <a:latin typeface="+mn-lt"/>
                <a:ea typeface="+mn-ea"/>
                <a:cs typeface="Times New Roman" pitchFamily="18" charset="0"/>
              </a:rPr>
              <a:t>NỘI DUNG CHÍNH</a:t>
            </a:r>
            <a:endParaRPr lang="en-US" sz="2800">
              <a:latin typeface="+mn-lt"/>
              <a:ea typeface="+mn-ea"/>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939125296"/>
              </p:ext>
            </p:extLst>
          </p:nvPr>
        </p:nvGraphicFramePr>
        <p:xfrm>
          <a:off x="381000" y="1600200"/>
          <a:ext cx="8610600" cy="3566160"/>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1.Tình</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hình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QH HTKTVT </a:t>
                      </a:r>
                      <a:r>
                        <a:rPr lang="en-US" altLang="en-US" sz="2200" b="0" kern="1200" dirty="0" err="1" smtClean="0">
                          <a:solidFill>
                            <a:schemeClr val="tx1"/>
                          </a:solidFill>
                          <a:latin typeface="+mn-lt"/>
                          <a:ea typeface="+mn-ea"/>
                          <a:cs typeface="Times New Roman" pitchFamily="18" charset="0"/>
                        </a:rPr>
                        <a:t>thụ</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động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tại</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các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địa</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1" kern="1200" dirty="0" smtClean="0">
                          <a:solidFill>
                            <a:schemeClr val="tx1"/>
                          </a:solidFill>
                          <a:latin typeface="+mn-lt"/>
                          <a:ea typeface="+mn-ea"/>
                          <a:cs typeface="Times New Roman" pitchFamily="18" charset="0"/>
                        </a:rPr>
                        <a:t>2. </a:t>
                      </a:r>
                      <a:r>
                        <a:rPr lang="en-US" altLang="en-US" sz="2200" b="1" kern="1200" dirty="0" err="1" smtClean="0">
                          <a:solidFill>
                            <a:schemeClr val="tx1"/>
                          </a:solidFill>
                          <a:latin typeface="+mn-lt"/>
                          <a:ea typeface="+mn-ea"/>
                          <a:cs typeface="Times New Roman" pitchFamily="18" charset="0"/>
                        </a:rPr>
                        <a:t>Quy</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định</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về</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cấp</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phép</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xây</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dựng</a:t>
                      </a:r>
                      <a:r>
                        <a:rPr lang="en-US" altLang="en-US" sz="2200" b="1" kern="1200" dirty="0" smtClean="0">
                          <a:solidFill>
                            <a:schemeClr val="tx1"/>
                          </a:solidFill>
                          <a:latin typeface="+mn-lt"/>
                          <a:ea typeface="+mn-ea"/>
                          <a:cs typeface="Times New Roman" pitchFamily="18" charset="0"/>
                        </a:rPr>
                        <a:t> HTVTTĐ</a:t>
                      </a:r>
                      <a:endParaRPr lang="en-US" sz="2200" b="1"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405770">
                <a:tc>
                  <a:txBody>
                    <a:bodyPr/>
                    <a:lstStyle/>
                    <a:p>
                      <a:pPr marL="0" indent="566738">
                        <a:lnSpc>
                          <a:spcPct val="150000"/>
                        </a:lnSpc>
                        <a:spcBef>
                          <a:spcPts val="300"/>
                        </a:spcBef>
                        <a:spcAft>
                          <a:spcPts val="300"/>
                        </a:spcAft>
                      </a:pPr>
                      <a:r>
                        <a:rPr lang="en-US" altLang="en-US" sz="2200" b="0" kern="1200" dirty="0" smtClean="0">
                          <a:solidFill>
                            <a:schemeClr val="tx1"/>
                          </a:solidFill>
                          <a:latin typeface="+mn-lt"/>
                          <a:ea typeface="+mn-ea"/>
                          <a:cs typeface="Times New Roman" pitchFamily="18" charset="0"/>
                        </a:rPr>
                        <a:t>3. </a:t>
                      </a:r>
                      <a:r>
                        <a:rPr lang="en-US" altLang="en-US" sz="2200" b="0" kern="1200" dirty="0" err="1" smtClean="0">
                          <a:solidFill>
                            <a:schemeClr val="tx1"/>
                          </a:solidFill>
                          <a:latin typeface="+mn-lt"/>
                          <a:ea typeface="+mn-ea"/>
                          <a:cs typeface="Times New Roman" pitchFamily="18" charset="0"/>
                        </a:rPr>
                        <a:t>Vướng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mắc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trong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lắp</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đặt</a:t>
                      </a:r>
                      <a:r>
                        <a:rPr lang="en-US" altLang="en-US" sz="2200" b="0" kern="1200" baseline="0" dirty="0" smtClean="0">
                          <a:solidFill>
                            <a:schemeClr val="tx1"/>
                          </a:solidFill>
                          <a:latin typeface="+mn-lt"/>
                          <a:ea typeface="+mn-ea"/>
                          <a:cs typeface="Times New Roman" pitchFamily="18" charset="0"/>
                        </a:rPr>
                        <a:t> BTS </a:t>
                      </a:r>
                      <a:r>
                        <a:rPr lang="en-US" altLang="en-US" sz="2200" b="0" kern="1200" baseline="0" dirty="0" err="1" smtClean="0">
                          <a:solidFill>
                            <a:schemeClr val="tx1"/>
                          </a:solidFill>
                          <a:latin typeface="+mn-lt"/>
                          <a:ea typeface="+mn-ea"/>
                          <a:cs typeface="Times New Roman" pitchFamily="18" charset="0"/>
                        </a:rPr>
                        <a:t>trên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tài</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sản</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công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2"/>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4. </a:t>
                      </a:r>
                      <a:r>
                        <a:rPr lang="en-US" altLang="en-US" sz="2200" b="0" kern="1200" dirty="0" err="1" smtClean="0">
                          <a:solidFill>
                            <a:schemeClr val="tx1"/>
                          </a:solidFill>
                          <a:latin typeface="+mn-lt"/>
                          <a:ea typeface="+mn-ea"/>
                          <a:cs typeface="Times New Roman" pitchFamily="18" charset="0"/>
                        </a:rPr>
                        <a:t>Chỉ</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thị</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số</a:t>
                      </a:r>
                      <a:r>
                        <a:rPr lang="en-US" altLang="en-US" sz="2200" b="0" kern="1200" dirty="0" smtClean="0">
                          <a:solidFill>
                            <a:schemeClr val="tx1"/>
                          </a:solidFill>
                          <a:latin typeface="+mn-lt"/>
                          <a:ea typeface="+mn-ea"/>
                          <a:cs typeface="Times New Roman" pitchFamily="18" charset="0"/>
                        </a:rPr>
                        <a:t> 52/CT-BTTTT </a:t>
                      </a:r>
                      <a:r>
                        <a:rPr lang="en-US" altLang="en-US" sz="2200" b="0" kern="1200" dirty="0" err="1" smtClean="0">
                          <a:solidFill>
                            <a:schemeClr val="tx1"/>
                          </a:solidFill>
                          <a:latin typeface="+mn-lt"/>
                          <a:ea typeface="+mn-ea"/>
                          <a:cs typeface="Times New Roman" pitchFamily="18" charset="0"/>
                        </a:rPr>
                        <a:t>ngày</a:t>
                      </a:r>
                      <a:r>
                        <a:rPr lang="en-US" altLang="en-US" sz="2200" b="0" kern="1200" dirty="0" smtClean="0">
                          <a:solidFill>
                            <a:schemeClr val="tx1"/>
                          </a:solidFill>
                          <a:latin typeface="+mn-lt"/>
                          <a:ea typeface="+mn-ea"/>
                          <a:cs typeface="Times New Roman" pitchFamily="18" charset="0"/>
                        </a:rPr>
                        <a:t> 11/11/2019</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3"/>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5. </a:t>
                      </a:r>
                      <a:r>
                        <a:rPr lang="en-US" sz="2200" b="0" kern="1200" dirty="0" err="1" smtClean="0">
                          <a:solidFill>
                            <a:schemeClr val="tx1"/>
                          </a:solidFill>
                          <a:latin typeface="+mn-lt"/>
                          <a:ea typeface="+mn-ea"/>
                          <a:cs typeface="Times New Roman" pitchFamily="18" charset="0"/>
                        </a:rPr>
                        <a:t>Hạ</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tầng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mạng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cáp</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trong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tòa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nhà</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4"/>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6.</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Kế</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hoạch</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phát</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triển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viễn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thông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tại</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địa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5"/>
                  </a:ext>
                </a:extLst>
              </a:tr>
            </a:tbl>
          </a:graphicData>
        </a:graphic>
      </p:graphicFrame>
      <p:pic>
        <p:nvPicPr>
          <p:cNvPr id="8" name="Picture 4" descr="Ảnh động trang trí powerpoint (19)"/>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160" y="2019300"/>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895600"/>
            <a:ext cx="291465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020" y="4057650"/>
            <a:ext cx="2914650" cy="2506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049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7"/>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en-US" smtClean="0">
                <a:solidFill>
                  <a:srgbClr val="898989"/>
                </a:solidFill>
              </a:rPr>
              <a:t>©Cục Viễn thông 2019</a:t>
            </a:r>
          </a:p>
        </p:txBody>
      </p:sp>
      <p:sp>
        <p:nvSpPr>
          <p:cNvPr id="19459" name="Slide Number Placeholder 8"/>
          <p:cNvSpPr>
            <a:spLocks noGrp="1"/>
          </p:cNvSpPr>
          <p:nvPr>
            <p:ph type="sldNum" sz="quarter" idx="12"/>
          </p:nvPr>
        </p:nvSpPr>
        <p:spPr bwMode="auto">
          <a:noFill/>
          <a:ln>
            <a:miter lim="800000"/>
            <a:headEnd/>
            <a:tailEnd/>
          </a:ln>
        </p:spPr>
        <p:txBody>
          <a:bodyPr/>
          <a:lstStyle/>
          <a:p>
            <a:fld id="{145ABBE4-734D-405F-82E2-0DAB75420C66}" type="slidenum">
              <a:rPr lang="en-US" altLang="en-US" smtClean="0"/>
              <a:pPr/>
              <a:t>6</a:t>
            </a:fld>
            <a:endParaRPr lang="en-US" altLang="en-US" smtClean="0"/>
          </a:p>
        </p:txBody>
      </p:sp>
      <p:sp>
        <p:nvSpPr>
          <p:cNvPr id="6" name="Footer Placeholder 5"/>
          <p:cNvSpPr>
            <a:spLocks noGrp="1"/>
          </p:cNvSpPr>
          <p:nvPr>
            <p:ph type="ftr" sz="quarter" idx="11"/>
          </p:nvPr>
        </p:nvSpPr>
        <p:spPr/>
        <p:txBody>
          <a:bodyPr/>
          <a:lstStyle/>
          <a:p>
            <a:pPr>
              <a:defRPr/>
            </a:pPr>
            <a:r>
              <a:rPr lang="en-US"/>
              <a:t>www.vnta.gov.vn</a:t>
            </a:r>
          </a:p>
        </p:txBody>
      </p:sp>
      <p:sp>
        <p:nvSpPr>
          <p:cNvPr id="19461" name="Rectangle 1"/>
          <p:cNvSpPr>
            <a:spLocks noChangeArrowheads="1"/>
          </p:cNvSpPr>
          <p:nvPr/>
        </p:nvSpPr>
        <p:spPr bwMode="auto">
          <a:xfrm>
            <a:off x="12700" y="762000"/>
            <a:ext cx="8915400" cy="5062924"/>
          </a:xfrm>
          <a:prstGeom prst="rect">
            <a:avLst/>
          </a:prstGeom>
          <a:noFill/>
          <a:ln w="9525">
            <a:noFill/>
            <a:miter lim="800000"/>
            <a:headEnd/>
            <a:tailEnd/>
          </a:ln>
        </p:spPr>
        <p:txBody>
          <a:bodyPr>
            <a:spAutoFit/>
          </a:bodyPr>
          <a:lstStyle/>
          <a:p>
            <a:pPr marL="342900" indent="-342900" algn="just" eaLnBrk="1" hangingPunct="1">
              <a:spcBef>
                <a:spcPts val="600"/>
              </a:spcBef>
              <a:buFont typeface="Wingdings" pitchFamily="2" charset="2"/>
              <a:buChar char="v"/>
            </a:pPr>
            <a:r>
              <a:rPr lang="vi-VN" altLang="en-US" sz="2200">
                <a:latin typeface="Calibri" panose="020F0502020204030204" pitchFamily="34" charset="0"/>
              </a:rPr>
              <a:t>Bộ Xây dựng cấp giấy phép xây dựng đối với công trình cấp đặc biệt.</a:t>
            </a:r>
            <a:endParaRPr lang="en-US" altLang="en-US" sz="2200">
              <a:latin typeface="Calibri" pitchFamily="34" charset="0"/>
            </a:endParaRPr>
          </a:p>
          <a:p>
            <a:pPr marL="342900" indent="-342900" algn="just" eaLnBrk="1" hangingPunct="1">
              <a:spcBef>
                <a:spcPts val="600"/>
              </a:spcBef>
              <a:buFont typeface="Wingdings" pitchFamily="2" charset="2"/>
              <a:buChar char="v"/>
            </a:pPr>
            <a:r>
              <a:rPr lang="en-US" altLang="en-US" sz="2200">
                <a:latin typeface="Calibri" pitchFamily="34" charset="0"/>
              </a:rPr>
              <a:t>UBND </a:t>
            </a:r>
            <a:r>
              <a:rPr lang="vi-VN" altLang="en-US" sz="2200" smtClean="0">
                <a:latin typeface="Calibri" panose="020F0502020204030204" pitchFamily="34" charset="0"/>
              </a:rPr>
              <a:t>cấp </a:t>
            </a:r>
            <a:r>
              <a:rPr lang="vi-VN" altLang="en-US" sz="2200">
                <a:latin typeface="Calibri" panose="020F0502020204030204" pitchFamily="34" charset="0"/>
              </a:rPr>
              <a:t>tỉnh cấp giấy phép xây dựng đối với các công trình xây dựng cấp I, cấp II;</a:t>
            </a:r>
            <a:r>
              <a:rPr lang="en-US" altLang="en-US" sz="2200">
                <a:latin typeface="Calibri" pitchFamily="34" charset="0"/>
              </a:rPr>
              <a:t> ..</a:t>
            </a:r>
            <a:r>
              <a:rPr lang="vi-VN" altLang="en-US" sz="2200">
                <a:latin typeface="Calibri" panose="020F0502020204030204" pitchFamily="34" charset="0"/>
              </a:rPr>
              <a:t>. </a:t>
            </a:r>
            <a:r>
              <a:rPr lang="en-US" altLang="en-US" sz="2200" smtClean="0">
                <a:latin typeface="Calibri" panose="020F0502020204030204" pitchFamily="34" charset="0"/>
              </a:rPr>
              <a:t>UBND </a:t>
            </a:r>
            <a:r>
              <a:rPr lang="vi-VN" altLang="en-US" sz="2200" smtClean="0">
                <a:latin typeface="Calibri" panose="020F0502020204030204" pitchFamily="34" charset="0"/>
              </a:rPr>
              <a:t>cấp </a:t>
            </a:r>
            <a:r>
              <a:rPr lang="vi-VN" altLang="en-US" sz="2200">
                <a:latin typeface="Calibri" panose="020F0502020204030204" pitchFamily="34" charset="0"/>
              </a:rPr>
              <a:t>tỉnh được phân cấp cho Sở</a:t>
            </a:r>
            <a:r>
              <a:rPr lang="en-US" altLang="en-US" sz="2200">
                <a:latin typeface="Calibri" pitchFamily="34" charset="0"/>
              </a:rPr>
              <a:t> X</a:t>
            </a:r>
            <a:r>
              <a:rPr lang="vi-VN" altLang="en-US" sz="2200">
                <a:latin typeface="Calibri" panose="020F0502020204030204" pitchFamily="34" charset="0"/>
              </a:rPr>
              <a:t>ây dựng, ban quản lý khu kinh tế, khu công nghiệp, khu chế xuất, khu công nghệ cao cấp giấy phép xây dựng thuộc phạm vi quản lý, chức năng của các cơ quan này.  </a:t>
            </a:r>
            <a:endParaRPr lang="en-US" altLang="en-US" sz="2200">
              <a:latin typeface="Calibri" pitchFamily="34" charset="0"/>
            </a:endParaRPr>
          </a:p>
          <a:p>
            <a:pPr marL="342900" indent="-342900" algn="just" eaLnBrk="1" hangingPunct="1">
              <a:spcBef>
                <a:spcPts val="600"/>
              </a:spcBef>
              <a:spcAft>
                <a:spcPts val="600"/>
              </a:spcAft>
              <a:buFont typeface="Wingdings" pitchFamily="2" charset="2"/>
              <a:buChar char="v"/>
            </a:pPr>
            <a:r>
              <a:rPr lang="en-US" altLang="en-US" sz="2200">
                <a:latin typeface="Calibri" pitchFamily="34" charset="0"/>
              </a:rPr>
              <a:t>UBND </a:t>
            </a:r>
            <a:r>
              <a:rPr lang="vi-VN" altLang="en-US" sz="2200" smtClean="0">
                <a:latin typeface="Calibri" panose="020F0502020204030204" pitchFamily="34" charset="0"/>
              </a:rPr>
              <a:t>cấp </a:t>
            </a:r>
            <a:r>
              <a:rPr lang="vi-VN" altLang="en-US" sz="2200">
                <a:latin typeface="Calibri" panose="020F0502020204030204" pitchFamily="34" charset="0"/>
              </a:rPr>
              <a:t>huyện cấp giấy phép xây dựng đối với các công trình, nhà ở riêng lẻ xây dựng trong đô thị, trung tâm cụm xã</a:t>
            </a:r>
            <a:r>
              <a:rPr lang="en-US" altLang="en-US" sz="2200">
                <a:latin typeface="Calibri" pitchFamily="34" charset="0"/>
              </a:rPr>
              <a:t>,</a:t>
            </a:r>
            <a:r>
              <a:rPr lang="en-US" altLang="en-US" sz="2200">
                <a:latin typeface="Calibri" panose="020F0502020204030204" pitchFamily="34" charset="0"/>
                <a:cs typeface="Times New Roman" pitchFamily="18" charset="0"/>
              </a:rPr>
              <a:t> trong khu bảo tồn, khu di tích lịch sử - văn hóa </a:t>
            </a:r>
            <a:r>
              <a:rPr lang="vi-VN" altLang="en-US" sz="2200">
                <a:latin typeface="Calibri" panose="020F0502020204030204" pitchFamily="34" charset="0"/>
              </a:rPr>
              <a:t>thuộc địa </a:t>
            </a:r>
            <a:r>
              <a:rPr lang="en-US" altLang="en-US" sz="2200">
                <a:latin typeface="Calibri" pitchFamily="34" charset="0"/>
              </a:rPr>
              <a:t>bàn </a:t>
            </a:r>
            <a:r>
              <a:rPr lang="en-US" altLang="en-US" sz="2200">
                <a:latin typeface="Calibri" panose="020F0502020204030204" pitchFamily="34" charset="0"/>
                <a:cs typeface="Times New Roman" pitchFamily="18" charset="0"/>
              </a:rPr>
              <a:t>do mình </a:t>
            </a:r>
            <a:r>
              <a:rPr lang="vi-VN" altLang="en-US" sz="2200">
                <a:latin typeface="Calibri" panose="020F0502020204030204" pitchFamily="34" charset="0"/>
                <a:cs typeface="Times New Roman" pitchFamily="18" charset="0"/>
              </a:rPr>
              <a:t> </a:t>
            </a:r>
            <a:r>
              <a:rPr lang="vi-VN" altLang="en-US" sz="2200">
                <a:latin typeface="Calibri" panose="020F0502020204030204" pitchFamily="34" charset="0"/>
              </a:rPr>
              <a:t>quản lý. </a:t>
            </a:r>
            <a:endParaRPr lang="en-US" altLang="en-US" sz="2200">
              <a:latin typeface="Calibri" pitchFamily="34" charset="0"/>
            </a:endParaRPr>
          </a:p>
          <a:p>
            <a:pPr marL="342900" indent="-342900" algn="just" eaLnBrk="1" hangingPunct="1"/>
            <a:r>
              <a:rPr lang="en-US" altLang="en-US" sz="2200" i="1">
                <a:latin typeface="Calibri" panose="020F0502020204030204" pitchFamily="34" charset="0"/>
                <a:cs typeface="Times New Roman" pitchFamily="18" charset="0"/>
              </a:rPr>
              <a:t>(Điều 103 – Luật Xây dựng</a:t>
            </a:r>
            <a:r>
              <a:rPr lang="en-US" altLang="en-US" sz="2200" i="1" smtClean="0">
                <a:latin typeface="Calibri" panose="020F0502020204030204" pitchFamily="34" charset="0"/>
                <a:cs typeface="Times New Roman" pitchFamily="18" charset="0"/>
              </a:rPr>
              <a:t>)</a:t>
            </a:r>
          </a:p>
          <a:p>
            <a:pPr marL="342900" indent="-342900" algn="just" eaLnBrk="1" hangingPunct="1">
              <a:buFont typeface="Wingdings" pitchFamily="2" charset="2"/>
              <a:buChar char="v"/>
            </a:pPr>
            <a:r>
              <a:rPr lang="vi-VN" altLang="en-US" sz="2200">
                <a:latin typeface="Calibri" panose="020F0502020204030204" pitchFamily="34" charset="0"/>
              </a:rPr>
              <a:t>Có thể xây dựng trạm viễn thông, cột ăng-ten tại khu vực đất lâm nghiệp, đất nông nghiệp, … sau khi đã có văn bản chấp thuận về địa điểm xây dựng của </a:t>
            </a:r>
            <a:r>
              <a:rPr lang="en-US" altLang="en-US" sz="2200">
                <a:latin typeface="Calibri" panose="020F0502020204030204" pitchFamily="34" charset="0"/>
              </a:rPr>
              <a:t>UBND </a:t>
            </a:r>
            <a:r>
              <a:rPr lang="vi-VN" altLang="en-US" sz="2200">
                <a:latin typeface="Calibri" panose="020F0502020204030204" pitchFamily="34" charset="0"/>
              </a:rPr>
              <a:t>cấp huyện</a:t>
            </a:r>
            <a:r>
              <a:rPr lang="en-US" altLang="en-US" sz="2200">
                <a:latin typeface="Calibri" pitchFamily="34" charset="0"/>
              </a:rPr>
              <a:t>. </a:t>
            </a:r>
          </a:p>
          <a:p>
            <a:pPr algn="just" eaLnBrk="1" hangingPunct="1"/>
            <a:r>
              <a:rPr lang="en-US" altLang="en-US" sz="2200">
                <a:latin typeface="Calibri" pitchFamily="34" charset="0"/>
              </a:rPr>
              <a:t>(</a:t>
            </a:r>
            <a:r>
              <a:rPr lang="en-US" altLang="en-US" sz="2200" i="1">
                <a:latin typeface="Calibri" panose="020F0502020204030204" pitchFamily="34" charset="0"/>
                <a:cs typeface="Times New Roman" pitchFamily="18" charset="0"/>
              </a:rPr>
              <a:t>Khoản 9 Điều 3 </a:t>
            </a:r>
            <a:r>
              <a:rPr lang="vi-VN" altLang="en-US" sz="2200" i="1">
                <a:latin typeface="Calibri" panose="020F0502020204030204" pitchFamily="34" charset="0"/>
                <a:cs typeface="Times New Roman" pitchFamily="18" charset="0"/>
              </a:rPr>
              <a:t>Nghị định 53/2017/NĐ-CP quy định các loại giấy tờ hợp pháp về đất đai để cấp giấy phép xây dựn</a:t>
            </a:r>
            <a:r>
              <a:rPr lang="vi-VN" altLang="en-US" sz="2200">
                <a:latin typeface="Calibri" panose="020F0502020204030204" pitchFamily="34" charset="0"/>
              </a:rPr>
              <a:t>g</a:t>
            </a:r>
            <a:r>
              <a:rPr lang="en-US" altLang="en-US" sz="2200" smtClean="0">
                <a:latin typeface="Calibri" pitchFamily="34" charset="0"/>
              </a:rPr>
              <a:t>)</a:t>
            </a:r>
            <a:endParaRPr lang="en-US" altLang="en-US" sz="2200" i="1">
              <a:latin typeface="Calibri" panose="020F0502020204030204" pitchFamily="34" charset="0"/>
              <a:cs typeface="Times New Roman" pitchFamily="18" charset="0"/>
            </a:endParaRPr>
          </a:p>
        </p:txBody>
      </p:sp>
      <p:sp>
        <p:nvSpPr>
          <p:cNvPr id="19462" name="Rectangle 2"/>
          <p:cNvSpPr>
            <a:spLocks noGrp="1"/>
          </p:cNvSpPr>
          <p:nvPr>
            <p:ph type="title" idx="4294967295"/>
          </p:nvPr>
        </p:nvSpPr>
        <p:spPr>
          <a:xfrm>
            <a:off x="457200" y="-304800"/>
            <a:ext cx="8229600" cy="1143000"/>
          </a:xfrm>
        </p:spPr>
        <p:txBody>
          <a:bodyPr/>
          <a:lstStyle/>
          <a:p>
            <a:pPr eaLnBrk="1" hangingPunct="1"/>
            <a:r>
              <a:rPr lang="en-US" altLang="en-US" sz="2400" b="1" smtClean="0">
                <a:solidFill>
                  <a:srgbClr val="0070C0"/>
                </a:solidFill>
                <a:cs typeface="Times New Roman" pitchFamily="18" charset="0"/>
              </a:rPr>
              <a:t>CÔNG TÁC CẤP PHÉP XÂY DỰNG HTKTVT THỤ ĐỘNG</a:t>
            </a:r>
          </a:p>
        </p:txBody>
      </p:sp>
    </p:spTree>
    <p:extLst>
      <p:ext uri="{BB962C8B-B14F-4D97-AF65-F5344CB8AC3E}">
        <p14:creationId xmlns:p14="http://schemas.microsoft.com/office/powerpoint/2010/main" val="341072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7"/>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en-US" smtClean="0">
                <a:solidFill>
                  <a:srgbClr val="898989"/>
                </a:solidFill>
              </a:rPr>
              <a:t>©Cục Viễn thông 2019</a:t>
            </a:r>
          </a:p>
        </p:txBody>
      </p:sp>
      <p:sp>
        <p:nvSpPr>
          <p:cNvPr id="20483" name="Slide Number Placeholder 8"/>
          <p:cNvSpPr>
            <a:spLocks noGrp="1"/>
          </p:cNvSpPr>
          <p:nvPr>
            <p:ph type="sldNum" sz="quarter" idx="12"/>
          </p:nvPr>
        </p:nvSpPr>
        <p:spPr bwMode="auto">
          <a:noFill/>
          <a:ln>
            <a:miter lim="800000"/>
            <a:headEnd/>
            <a:tailEnd/>
          </a:ln>
        </p:spPr>
        <p:txBody>
          <a:bodyPr/>
          <a:lstStyle/>
          <a:p>
            <a:fld id="{721FEAEF-0B33-41C0-BC02-C56FA29556BF}" type="slidenum">
              <a:rPr lang="en-US" altLang="en-US" smtClean="0"/>
              <a:pPr/>
              <a:t>7</a:t>
            </a:fld>
            <a:endParaRPr lang="en-US" altLang="en-US" smtClean="0"/>
          </a:p>
        </p:txBody>
      </p:sp>
      <p:sp>
        <p:nvSpPr>
          <p:cNvPr id="6" name="Footer Placeholder 5"/>
          <p:cNvSpPr>
            <a:spLocks noGrp="1"/>
          </p:cNvSpPr>
          <p:nvPr>
            <p:ph type="ftr" sz="quarter" idx="11"/>
          </p:nvPr>
        </p:nvSpPr>
        <p:spPr/>
        <p:txBody>
          <a:bodyPr/>
          <a:lstStyle/>
          <a:p>
            <a:pPr>
              <a:defRPr/>
            </a:pPr>
            <a:r>
              <a:rPr lang="en-US"/>
              <a:t>www.vnta.gov.vn</a:t>
            </a:r>
          </a:p>
        </p:txBody>
      </p:sp>
      <p:sp>
        <p:nvSpPr>
          <p:cNvPr id="30726" name="Rectangle 2"/>
          <p:cNvSpPr>
            <a:spLocks noChangeArrowheads="1"/>
          </p:cNvSpPr>
          <p:nvPr/>
        </p:nvSpPr>
        <p:spPr bwMode="auto">
          <a:xfrm>
            <a:off x="228600" y="611088"/>
            <a:ext cx="8610600" cy="707886"/>
          </a:xfrm>
          <a:prstGeom prst="rect">
            <a:avLst/>
          </a:prstGeom>
          <a:solidFill>
            <a:schemeClr val="accent3">
              <a:lumMod val="20000"/>
              <a:lumOff val="80000"/>
            </a:schemeClr>
          </a:solidFill>
          <a:ln>
            <a:noFill/>
          </a:ln>
        </p:spPr>
        <p:txBody>
          <a:bodyPr wrap="square" anchor="ctr">
            <a:spAutoFit/>
          </a:bodyPr>
          <a:lstStyle/>
          <a:p>
            <a:pPr algn="just">
              <a:defRPr/>
            </a:pPr>
            <a:r>
              <a:rPr lang="en-US" altLang="en-US" sz="2000" smtClean="0">
                <a:latin typeface="+mj-lt"/>
                <a:cs typeface="Times New Roman" pitchFamily="18" charset="0"/>
              </a:rPr>
              <a:t>Thông tư số 03/2016/TT-BXD của BXD </a:t>
            </a:r>
            <a:r>
              <a:rPr lang="vi-VN" altLang="en-US" sz="2000" smtClean="0">
                <a:latin typeface="+mj-lt"/>
                <a:cs typeface="Times New Roman" pitchFamily="18" charset="0"/>
              </a:rPr>
              <a:t>về phân cấp công trình </a:t>
            </a:r>
            <a:r>
              <a:rPr lang="en-US" altLang="en-US" sz="2000" smtClean="0">
                <a:latin typeface="+mj-lt"/>
                <a:cs typeface="Times New Roman" pitchFamily="18" charset="0"/>
              </a:rPr>
              <a:t>XD </a:t>
            </a:r>
            <a:r>
              <a:rPr lang="vi-VN" altLang="en-US" sz="2000" smtClean="0">
                <a:latin typeface="+mj-lt"/>
                <a:cs typeface="Times New Roman" pitchFamily="18" charset="0"/>
              </a:rPr>
              <a:t>và hướng dẫn áp dụng trong quản lý hoạt động đầu tư </a:t>
            </a:r>
            <a:r>
              <a:rPr lang="en-US" altLang="en-US" sz="2000" smtClean="0">
                <a:latin typeface="+mj-lt"/>
                <a:cs typeface="Times New Roman" pitchFamily="18" charset="0"/>
              </a:rPr>
              <a:t>XD (sửa đổi bởi </a:t>
            </a:r>
            <a:r>
              <a:rPr lang="vi-VN" altLang="en-US" sz="2000">
                <a:latin typeface="+mj-lt"/>
                <a:cs typeface="Times New Roman" pitchFamily="18" charset="0"/>
              </a:rPr>
              <a:t>Thông tư 07/2019/TT-BXD</a:t>
            </a:r>
            <a:r>
              <a:rPr lang="en-US" altLang="en-US" sz="2000" smtClean="0">
                <a:latin typeface="+mj-lt"/>
                <a:cs typeface="Times New Roman" pitchFamily="18" charset="0"/>
              </a:rPr>
              <a:t>):</a:t>
            </a:r>
            <a:endParaRPr lang="en-US" altLang="en-US" sz="2000">
              <a:latin typeface="+mj-lt"/>
              <a:cs typeface="Times New Roman"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055985838"/>
              </p:ext>
            </p:extLst>
          </p:nvPr>
        </p:nvGraphicFramePr>
        <p:xfrm>
          <a:off x="304800" y="1550988"/>
          <a:ext cx="8381999" cy="1569720"/>
        </p:xfrm>
        <a:graphic>
          <a:graphicData uri="http://schemas.openxmlformats.org/drawingml/2006/table">
            <a:tbl>
              <a:tblPr/>
              <a:tblGrid>
                <a:gridCol w="698500">
                  <a:extLst>
                    <a:ext uri="{9D8B030D-6E8A-4147-A177-3AD203B41FA5}">
                      <a16:colId xmlns:a16="http://schemas.microsoft.com/office/drawing/2014/main" val="20000"/>
                    </a:ext>
                  </a:extLst>
                </a:gridCol>
                <a:gridCol w="3026833">
                  <a:extLst>
                    <a:ext uri="{9D8B030D-6E8A-4147-A177-3AD203B41FA5}">
                      <a16:colId xmlns:a16="http://schemas.microsoft.com/office/drawing/2014/main" val="20001"/>
                    </a:ext>
                  </a:extLst>
                </a:gridCol>
                <a:gridCol w="999067">
                  <a:extLst>
                    <a:ext uri="{9D8B030D-6E8A-4147-A177-3AD203B41FA5}">
                      <a16:colId xmlns:a16="http://schemas.microsoft.com/office/drawing/2014/main" val="20002"/>
                    </a:ext>
                  </a:extLst>
                </a:gridCol>
                <a:gridCol w="883002">
                  <a:extLst>
                    <a:ext uri="{9D8B030D-6E8A-4147-A177-3AD203B41FA5}">
                      <a16:colId xmlns:a16="http://schemas.microsoft.com/office/drawing/2014/main" val="20003"/>
                    </a:ext>
                  </a:extLst>
                </a:gridCol>
                <a:gridCol w="800365">
                  <a:extLst>
                    <a:ext uri="{9D8B030D-6E8A-4147-A177-3AD203B41FA5}">
                      <a16:colId xmlns:a16="http://schemas.microsoft.com/office/drawing/2014/main" val="20004"/>
                    </a:ext>
                  </a:extLst>
                </a:gridCol>
                <a:gridCol w="747007">
                  <a:extLst>
                    <a:ext uri="{9D8B030D-6E8A-4147-A177-3AD203B41FA5}">
                      <a16:colId xmlns:a16="http://schemas.microsoft.com/office/drawing/2014/main" val="20005"/>
                    </a:ext>
                  </a:extLst>
                </a:gridCol>
                <a:gridCol w="716285">
                  <a:extLst>
                    <a:ext uri="{9D8B030D-6E8A-4147-A177-3AD203B41FA5}">
                      <a16:colId xmlns:a16="http://schemas.microsoft.com/office/drawing/2014/main" val="20006"/>
                    </a:ext>
                  </a:extLst>
                </a:gridCol>
                <a:gridCol w="510940">
                  <a:extLst>
                    <a:ext uri="{9D8B030D-6E8A-4147-A177-3AD203B41FA5}">
                      <a16:colId xmlns:a16="http://schemas.microsoft.com/office/drawing/2014/main" val="20007"/>
                    </a:ext>
                  </a:extLst>
                </a:gridCol>
              </a:tblGrid>
              <a:tr h="182563">
                <a:tc row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T.T</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Loại kết cấu</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Tiêu chí phân cấp</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5">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200" b="1" i="0" u="none" strike="noStrike" cap="none" normalizeH="0" baseline="0" smtClean="0">
                          <a:ln>
                            <a:noFill/>
                          </a:ln>
                          <a:solidFill>
                            <a:schemeClr val="tx1"/>
                          </a:solidFill>
                          <a:effectLst/>
                          <a:latin typeface="Calibri" panose="020F0502020204030204" pitchFamily="34" charset="0"/>
                          <a:cs typeface="Times New Roman" pitchFamily="18" charset="0"/>
                        </a:rPr>
                        <a:t>Cấp công trình</a:t>
                      </a:r>
                      <a:endParaRPr kumimoji="0" lang="vi-VN" altLang="en-US" sz="12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907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Đặc biệt</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I</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II</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III</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IV</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1108075">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2.2</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vi-VN" altLang="en-US" sz="1400" b="1" i="0" u="none" strike="noStrike" cap="none" normalizeH="0" baseline="0" smtClean="0">
                          <a:ln>
                            <a:noFill/>
                          </a:ln>
                          <a:solidFill>
                            <a:schemeClr val="tx1"/>
                          </a:solidFill>
                          <a:effectLst/>
                          <a:latin typeface="Calibri" panose="020F0502020204030204" pitchFamily="34" charset="0"/>
                          <a:cs typeface="Times New Roman" pitchFamily="18" charset="0"/>
                        </a:rPr>
                        <a:t>2.2.2. Kết cấu dạng cột, trụ, tháp trong công trình Hạ tầng kỹ thuật</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p>
                      <a:pPr marL="0" marR="0" lvl="0" indent="0" algn="l" defTabSz="914400" rtl="0" eaLnBrk="1" fontAlgn="base" latinLnBrk="0" hangingPunct="1">
                        <a:lnSpc>
                          <a:spcPct val="100000"/>
                        </a:lnSpc>
                        <a:spcBef>
                          <a:spcPts val="600"/>
                        </a:spcBef>
                        <a:spcAft>
                          <a:spcPct val="0"/>
                        </a:spcAft>
                        <a:buClrTx/>
                        <a:buSzTx/>
                        <a:buFontTx/>
                        <a:buNone/>
                        <a:tabLst/>
                      </a:pPr>
                      <a:r>
                        <a:rPr kumimoji="0" lang="vi-VN" altLang="en-US" sz="1400" b="0" i="1" u="none" strike="noStrike" cap="none" normalizeH="0" baseline="0" smtClean="0">
                          <a:ln>
                            <a:noFill/>
                          </a:ln>
                          <a:solidFill>
                            <a:schemeClr val="tx1"/>
                          </a:solidFill>
                          <a:effectLst/>
                          <a:latin typeface="Calibri" panose="020F0502020204030204" pitchFamily="34" charset="0"/>
                          <a:cs typeface="Times New Roman" pitchFamily="18" charset="0"/>
                        </a:rPr>
                        <a:t>Ví dụ: Cột ăng ten, tháp thu phát sóng truyền thanh/truyền hình; cột BTS; cột đèn, cột điện trong hệ thống chiếu sáng...</a:t>
                      </a:r>
                      <a:endPar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vi-VN" altLang="en-US" sz="1600" b="0" i="0" u="none" strike="noStrike" cap="none" normalizeH="0" baseline="0" smtClean="0">
                          <a:ln>
                            <a:noFill/>
                          </a:ln>
                          <a:solidFill>
                            <a:schemeClr val="tx1"/>
                          </a:solidFill>
                          <a:effectLst/>
                          <a:latin typeface="Calibri" panose="020F0502020204030204" pitchFamily="34" charset="0"/>
                          <a:cs typeface="Times New Roman" pitchFamily="18" charset="0"/>
                        </a:rPr>
                        <a:t>Chiều cao của kết cấu (m)</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 300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150 ÷ </a:t>
                      </a:r>
                      <a:endParaRPr kumimoji="0" lang="en-US"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&lt; 300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75 ÷ </a:t>
                      </a:r>
                      <a:endParaRPr kumimoji="0" lang="en-US"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&lt; 150</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&gt; 45 ÷</a:t>
                      </a:r>
                      <a:endParaRPr kumimoji="0" lang="en-US" altLang="en-US" sz="1400" b="0" i="0" u="none" strike="noStrike" cap="none" normalizeH="0" baseline="0" smtClean="0">
                        <a:ln>
                          <a:noFill/>
                        </a:ln>
                        <a:solidFill>
                          <a:schemeClr val="tx1"/>
                        </a:solidFill>
                        <a:effectLst/>
                        <a:latin typeface="Calibri" panose="020F0502020204030204" pitchFamily="34" charset="0"/>
                        <a:cs typeface="Times New Roman" pitchFamily="18" charset="0"/>
                      </a:endParaRPr>
                    </a:p>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&lt; 75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itchFamily="18" charset="0"/>
                        </a:rPr>
                        <a:t>≤ 45</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305305961"/>
              </p:ext>
            </p:extLst>
          </p:nvPr>
        </p:nvGraphicFramePr>
        <p:xfrm>
          <a:off x="381000" y="3155950"/>
          <a:ext cx="8305801" cy="2087880"/>
        </p:xfrm>
        <a:graphic>
          <a:graphicData uri="http://schemas.openxmlformats.org/drawingml/2006/table">
            <a:tbl>
              <a:tblPr/>
              <a:tblGrid>
                <a:gridCol w="3691467">
                  <a:extLst>
                    <a:ext uri="{9D8B030D-6E8A-4147-A177-3AD203B41FA5}">
                      <a16:colId xmlns:a16="http://schemas.microsoft.com/office/drawing/2014/main" val="20000"/>
                    </a:ext>
                  </a:extLst>
                </a:gridCol>
                <a:gridCol w="956733">
                  <a:extLst>
                    <a:ext uri="{9D8B030D-6E8A-4147-A177-3AD203B41FA5}">
                      <a16:colId xmlns:a16="http://schemas.microsoft.com/office/drawing/2014/main" val="20001"/>
                    </a:ext>
                  </a:extLst>
                </a:gridCol>
                <a:gridCol w="889001">
                  <a:extLst>
                    <a:ext uri="{9D8B030D-6E8A-4147-A177-3AD203B41FA5}">
                      <a16:colId xmlns:a16="http://schemas.microsoft.com/office/drawing/2014/main" val="20002"/>
                    </a:ext>
                  </a:extLst>
                </a:gridCol>
                <a:gridCol w="769056">
                  <a:extLst>
                    <a:ext uri="{9D8B030D-6E8A-4147-A177-3AD203B41FA5}">
                      <a16:colId xmlns:a16="http://schemas.microsoft.com/office/drawing/2014/main" val="20003"/>
                    </a:ext>
                  </a:extLst>
                </a:gridCol>
                <a:gridCol w="692150">
                  <a:extLst>
                    <a:ext uri="{9D8B030D-6E8A-4147-A177-3AD203B41FA5}">
                      <a16:colId xmlns:a16="http://schemas.microsoft.com/office/drawing/2014/main" val="20004"/>
                    </a:ext>
                  </a:extLst>
                </a:gridCol>
                <a:gridCol w="692150">
                  <a:extLst>
                    <a:ext uri="{9D8B030D-6E8A-4147-A177-3AD203B41FA5}">
                      <a16:colId xmlns:a16="http://schemas.microsoft.com/office/drawing/2014/main" val="20005"/>
                    </a:ext>
                  </a:extLst>
                </a:gridCol>
                <a:gridCol w="615244">
                  <a:extLst>
                    <a:ext uri="{9D8B030D-6E8A-4147-A177-3AD203B41FA5}">
                      <a16:colId xmlns:a16="http://schemas.microsoft.com/office/drawing/2014/main" val="20006"/>
                    </a:ext>
                  </a:extLst>
                </a:gridCol>
              </a:tblGrid>
              <a:tr h="400050">
                <a:tc gridSpan="7">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vi-VN" altLang="en-US" sz="18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10.4. Cống cáp, hào, tuy nen (trong công trình thông tin, truyền thông, hầm dạng tuy nen kỹ thuật trong các nhà máy)</a:t>
                      </a:r>
                    </a:p>
                  </a:txBody>
                  <a:tcPr marL="0" marR="0" marT="0" marB="0"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49275">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vi-VN" altLang="en-US" sz="16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a) Hào kỹ thuật, cống cáp</a:t>
                      </a:r>
                    </a:p>
                  </a:txBody>
                  <a:tcPr marL="0" marR="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Bề rộng thông thủy (m)</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&gt; 0,7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 0,7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771525">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vi-VN" altLang="en-US" sz="16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b) Tuy nen kỹ thuật</a:t>
                      </a:r>
                    </a:p>
                    <a:p>
                      <a:pPr marL="0" marR="0" lvl="0" indent="0" algn="l" defTabSz="914400" rtl="0" eaLnBrk="1" fontAlgn="base" latinLnBrk="0" hangingPunct="1">
                        <a:lnSpc>
                          <a:spcPct val="100000"/>
                        </a:lnSpc>
                        <a:spcBef>
                          <a:spcPts val="600"/>
                        </a:spcBef>
                        <a:spcAft>
                          <a:spcPct val="0"/>
                        </a:spcAft>
                        <a:buClrTx/>
                        <a:buSzTx/>
                        <a:buFontTx/>
                        <a:buNone/>
                        <a:tabLst/>
                      </a:pPr>
                      <a:r>
                        <a:rPr kumimoji="0" lang="vi-VN" altLang="en-US" sz="1600" b="0" i="1"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(Hầm dạng tuy nen kỹ thuật trong các nhà máy không lớn hơn cấp I)</a:t>
                      </a:r>
                      <a:endParaRPr kumimoji="0" lang="vi-VN" altLang="en-US" sz="16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Bề rộng thông thủy (m)</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&gt; 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&gt; 3 ÷ 7</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 3</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vi-VN" altLang="en-US" sz="14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sp>
        <p:nvSpPr>
          <p:cNvPr id="20543" name="Rectangle 14"/>
          <p:cNvSpPr>
            <a:spLocks noChangeArrowheads="1"/>
          </p:cNvSpPr>
          <p:nvPr/>
        </p:nvSpPr>
        <p:spPr bwMode="auto">
          <a:xfrm>
            <a:off x="381000" y="5212894"/>
            <a:ext cx="8305800" cy="923925"/>
          </a:xfrm>
          <a:prstGeom prst="rect">
            <a:avLst/>
          </a:prstGeom>
          <a:noFill/>
          <a:ln w="9525">
            <a:noFill/>
            <a:miter lim="800000"/>
            <a:headEnd/>
            <a:tailEnd/>
          </a:ln>
        </p:spPr>
        <p:txBody>
          <a:bodyPr>
            <a:spAutoFit/>
          </a:bodyPr>
          <a:lstStyle/>
          <a:p>
            <a:pPr algn="just" eaLnBrk="1" hangingPunct="1"/>
            <a:r>
              <a:rPr lang="vi-VN" altLang="en-US" b="1" dirty="0">
                <a:solidFill>
                  <a:srgbClr val="0070C0"/>
                </a:solidFill>
                <a:latin typeface="Calibri" panose="020F0502020204030204" pitchFamily="34" charset="0"/>
                <a:cs typeface="Times New Roman" pitchFamily="18" charset="0"/>
              </a:rPr>
              <a:t>Áp dụng cấp công trình để xác định thẩm quyền của cơ quan chuyên môn về xây dựng thẩm định thiết kế xây dựng, </a:t>
            </a:r>
            <a:r>
              <a:rPr lang="en-US" altLang="en-US" b="1" dirty="0" err="1" smtClean="0">
                <a:solidFill>
                  <a:srgbClr val="0070C0"/>
                </a:solidFill>
                <a:latin typeface="Calibri" panose="020F0502020204030204" pitchFamily="34" charset="0"/>
                <a:cs typeface="Times New Roman" pitchFamily="18" charset="0"/>
              </a:rPr>
              <a:t>cấp</a:t>
            </a:r>
            <a:r>
              <a:rPr lang="en-US" altLang="en-US" b="1" dirty="0" smtClean="0">
                <a:solidFill>
                  <a:srgbClr val="0070C0"/>
                </a:solidFill>
                <a:latin typeface="Calibri" panose="020F0502020204030204" pitchFamily="34" charset="0"/>
                <a:cs typeface="Times New Roman" pitchFamily="18" charset="0"/>
              </a:rPr>
              <a:t> </a:t>
            </a:r>
            <a:r>
              <a:rPr lang="en-US" altLang="en-US" b="1" dirty="0" err="1" smtClean="0">
                <a:solidFill>
                  <a:srgbClr val="0070C0"/>
                </a:solidFill>
                <a:latin typeface="Calibri" panose="020F0502020204030204" pitchFamily="34" charset="0"/>
                <a:cs typeface="Times New Roman" pitchFamily="18" charset="0"/>
              </a:rPr>
              <a:t>phép</a:t>
            </a:r>
            <a:r>
              <a:rPr lang="en-US" altLang="en-US" b="1" dirty="0" smtClean="0">
                <a:solidFill>
                  <a:srgbClr val="0070C0"/>
                </a:solidFill>
                <a:latin typeface="Calibri" panose="020F0502020204030204" pitchFamily="34" charset="0"/>
                <a:cs typeface="Times New Roman" pitchFamily="18" charset="0"/>
              </a:rPr>
              <a:t> </a:t>
            </a:r>
            <a:r>
              <a:rPr lang="en-US" altLang="en-US" b="1" dirty="0" err="1" smtClean="0">
                <a:solidFill>
                  <a:srgbClr val="0070C0"/>
                </a:solidFill>
                <a:latin typeface="Calibri" panose="020F0502020204030204" pitchFamily="34" charset="0"/>
                <a:cs typeface="Times New Roman" pitchFamily="18" charset="0"/>
              </a:rPr>
              <a:t>xây</a:t>
            </a:r>
            <a:r>
              <a:rPr lang="en-US" altLang="en-US" b="1" dirty="0" smtClean="0">
                <a:solidFill>
                  <a:srgbClr val="0070C0"/>
                </a:solidFill>
                <a:latin typeface="Calibri" panose="020F0502020204030204" pitchFamily="34" charset="0"/>
                <a:cs typeface="Times New Roman" pitchFamily="18" charset="0"/>
              </a:rPr>
              <a:t> </a:t>
            </a:r>
            <a:r>
              <a:rPr lang="en-US" altLang="en-US" b="1" dirty="0" err="1" smtClean="0">
                <a:solidFill>
                  <a:srgbClr val="0070C0"/>
                </a:solidFill>
                <a:latin typeface="Calibri" panose="020F0502020204030204" pitchFamily="34" charset="0"/>
                <a:cs typeface="Times New Roman" pitchFamily="18" charset="0"/>
              </a:rPr>
              <a:t>dựng</a:t>
            </a:r>
            <a:r>
              <a:rPr lang="en-US" altLang="en-US" b="1" dirty="0" smtClean="0">
                <a:solidFill>
                  <a:srgbClr val="0070C0"/>
                </a:solidFill>
                <a:latin typeface="Calibri" panose="020F0502020204030204" pitchFamily="34" charset="0"/>
                <a:cs typeface="Times New Roman" pitchFamily="18" charset="0"/>
              </a:rPr>
              <a:t>, </a:t>
            </a:r>
            <a:r>
              <a:rPr lang="vi-VN" altLang="en-US" b="1" dirty="0" smtClean="0">
                <a:solidFill>
                  <a:srgbClr val="0070C0"/>
                </a:solidFill>
                <a:latin typeface="Calibri" panose="020F0502020204030204" pitchFamily="34" charset="0"/>
                <a:cs typeface="Times New Roman" pitchFamily="18" charset="0"/>
              </a:rPr>
              <a:t>kiểm </a:t>
            </a:r>
            <a:r>
              <a:rPr lang="vi-VN" altLang="en-US" b="1" dirty="0">
                <a:solidFill>
                  <a:srgbClr val="0070C0"/>
                </a:solidFill>
                <a:latin typeface="Calibri" panose="020F0502020204030204" pitchFamily="34" charset="0"/>
                <a:cs typeface="Times New Roman" pitchFamily="18" charset="0"/>
              </a:rPr>
              <a:t>tra công tác nghiệm thu trong quá trình thi công và khi hoàn thành thi công xây dựng công trình</a:t>
            </a:r>
            <a:r>
              <a:rPr lang="en-US" altLang="en-US" b="1" dirty="0">
                <a:solidFill>
                  <a:srgbClr val="0070C0"/>
                </a:solidFill>
                <a:latin typeface="Calibri" panose="020F0502020204030204" pitchFamily="34" charset="0"/>
                <a:cs typeface="Times New Roman" pitchFamily="18" charset="0"/>
              </a:rPr>
              <a:t>, …</a:t>
            </a:r>
            <a:r>
              <a:rPr lang="vi-VN" altLang="en-US" b="1" dirty="0">
                <a:solidFill>
                  <a:srgbClr val="0070C0"/>
                </a:solidFill>
                <a:latin typeface="Calibri" panose="020F0502020204030204" pitchFamily="34" charset="0"/>
                <a:cs typeface="Times New Roman" pitchFamily="18" charset="0"/>
              </a:rPr>
              <a:t> </a:t>
            </a:r>
            <a:endParaRPr lang="en-US" altLang="en-US" b="1" dirty="0">
              <a:solidFill>
                <a:srgbClr val="0070C0"/>
              </a:solidFill>
              <a:latin typeface="Calibri" panose="020F0502020204030204" pitchFamily="34" charset="0"/>
              <a:cs typeface="Times New Roman" pitchFamily="18" charset="0"/>
            </a:endParaRPr>
          </a:p>
        </p:txBody>
      </p:sp>
      <p:sp>
        <p:nvSpPr>
          <p:cNvPr id="20544" name="Rectangle 2"/>
          <p:cNvSpPr>
            <a:spLocks noGrp="1"/>
          </p:cNvSpPr>
          <p:nvPr>
            <p:ph type="title" idx="4294967295"/>
          </p:nvPr>
        </p:nvSpPr>
        <p:spPr>
          <a:xfrm>
            <a:off x="350157" y="-1"/>
            <a:ext cx="8229600" cy="475343"/>
          </a:xfrm>
        </p:spPr>
        <p:txBody>
          <a:bodyPr/>
          <a:lstStyle/>
          <a:p>
            <a:pPr eaLnBrk="1" hangingPunct="1"/>
            <a:r>
              <a:rPr lang="en-US" altLang="en-US" sz="2400" b="1" smtClean="0">
                <a:solidFill>
                  <a:srgbClr val="0070C0"/>
                </a:solidFill>
                <a:cs typeface="Times New Roman" pitchFamily="18" charset="0"/>
              </a:rPr>
              <a:t>CÔNG TÁC CẤP PHÉP XÂY DỰNG HTKTVT THỤ ĐỘNG</a:t>
            </a:r>
          </a:p>
        </p:txBody>
      </p:sp>
      <p:sp>
        <p:nvSpPr>
          <p:cNvPr id="11" name="AutoShape 6"/>
          <p:cNvSpPr>
            <a:spLocks noChangeArrowheads="1"/>
          </p:cNvSpPr>
          <p:nvPr/>
        </p:nvSpPr>
        <p:spPr bwMode="gray">
          <a:xfrm>
            <a:off x="0" y="5450224"/>
            <a:ext cx="400050" cy="449263"/>
          </a:xfrm>
          <a:prstGeom prst="chevron">
            <a:avLst>
              <a:gd name="adj" fmla="val 52514"/>
            </a:avLst>
          </a:prstGeom>
          <a:ln/>
        </p:spPr>
        <p:style>
          <a:lnRef idx="0">
            <a:schemeClr val="accent6"/>
          </a:lnRef>
          <a:fillRef idx="3">
            <a:schemeClr val="accent6"/>
          </a:fillRef>
          <a:effectRef idx="3">
            <a:schemeClr val="accent6"/>
          </a:effectRef>
          <a:fontRef idx="minor">
            <a:schemeClr val="lt1"/>
          </a:fontRef>
        </p:style>
        <p:txBody>
          <a:bodyPr wrap="none" anchor="ctr"/>
          <a:lstStyle/>
          <a:p>
            <a:endParaRPr lang="en-US">
              <a:latin typeface="+mj-lt"/>
            </a:endParaRPr>
          </a:p>
        </p:txBody>
      </p:sp>
    </p:spTree>
    <p:extLst>
      <p:ext uri="{BB962C8B-B14F-4D97-AF65-F5344CB8AC3E}">
        <p14:creationId xmlns:p14="http://schemas.microsoft.com/office/powerpoint/2010/main" val="2589148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www.vnta.gov.vn</a:t>
            </a:r>
          </a:p>
        </p:txBody>
      </p:sp>
      <p:sp>
        <p:nvSpPr>
          <p:cNvPr id="21507" name="Slide Number Placeholder 5"/>
          <p:cNvSpPr>
            <a:spLocks noGrp="1"/>
          </p:cNvSpPr>
          <p:nvPr>
            <p:ph type="sldNum" sz="quarter" idx="12"/>
          </p:nvPr>
        </p:nvSpPr>
        <p:spPr bwMode="auto">
          <a:noFill/>
          <a:ln>
            <a:miter lim="800000"/>
            <a:headEnd/>
            <a:tailEnd/>
          </a:ln>
        </p:spPr>
        <p:txBody>
          <a:bodyPr/>
          <a:lstStyle/>
          <a:p>
            <a:fld id="{22AAF7CC-4E9D-4A82-B547-C64915E13584}" type="slidenum">
              <a:rPr lang="en-US" altLang="en-US" smtClean="0"/>
              <a:pPr/>
              <a:t>8</a:t>
            </a:fld>
            <a:endParaRPr lang="en-US" altLang="en-US" smtClean="0"/>
          </a:p>
        </p:txBody>
      </p:sp>
      <p:sp>
        <p:nvSpPr>
          <p:cNvPr id="21508" name="Rectangle 2"/>
          <p:cNvSpPr>
            <a:spLocks noGrp="1"/>
          </p:cNvSpPr>
          <p:nvPr>
            <p:ph type="title" idx="4294967295"/>
          </p:nvPr>
        </p:nvSpPr>
        <p:spPr>
          <a:xfrm>
            <a:off x="289832" y="0"/>
            <a:ext cx="8229600" cy="660396"/>
          </a:xfrm>
        </p:spPr>
        <p:txBody>
          <a:bodyPr/>
          <a:lstStyle/>
          <a:p>
            <a:pPr eaLnBrk="1" hangingPunct="1"/>
            <a:r>
              <a:rPr lang="en-US" altLang="en-US" sz="2400" b="1" smtClean="0">
                <a:solidFill>
                  <a:srgbClr val="0070C0"/>
                </a:solidFill>
                <a:cs typeface="Times New Roman" pitchFamily="18" charset="0"/>
              </a:rPr>
              <a:t>CÔNG TÁC CẤP PHÉP XÂY DỰNG HTKTVT THỤ ĐỘNG</a:t>
            </a:r>
          </a:p>
        </p:txBody>
      </p:sp>
      <p:sp>
        <p:nvSpPr>
          <p:cNvPr id="21509" name="Rectangle 11"/>
          <p:cNvSpPr>
            <a:spLocks noChangeArrowheads="1"/>
          </p:cNvSpPr>
          <p:nvPr/>
        </p:nvSpPr>
        <p:spPr bwMode="auto">
          <a:xfrm>
            <a:off x="58738" y="660396"/>
            <a:ext cx="9085262" cy="1323439"/>
          </a:xfrm>
          <a:prstGeom prst="rect">
            <a:avLst/>
          </a:prstGeom>
          <a:noFill/>
          <a:ln w="9525">
            <a:noFill/>
            <a:miter lim="800000"/>
            <a:headEnd/>
            <a:tailEnd/>
          </a:ln>
        </p:spPr>
        <p:txBody>
          <a:bodyPr>
            <a:spAutoFit/>
          </a:bodyPr>
          <a:lstStyle/>
          <a:p>
            <a:pPr eaLnBrk="1" hangingPunct="1">
              <a:spcBef>
                <a:spcPts val="600"/>
              </a:spcBef>
            </a:pPr>
            <a:r>
              <a:rPr lang="en-US" altLang="en-US" sz="2000" smtClean="0">
                <a:latin typeface="+mj-lt"/>
                <a:ea typeface="Tahoma" pitchFamily="34" charset="0"/>
                <a:cs typeface="Times New Roman" pitchFamily="18" charset="0"/>
              </a:rPr>
              <a:t>Bộ </a:t>
            </a:r>
            <a:r>
              <a:rPr lang="en-US" altLang="en-US" sz="2000">
                <a:latin typeface="+mj-lt"/>
                <a:ea typeface="Tahoma" pitchFamily="34" charset="0"/>
                <a:cs typeface="Times New Roman" pitchFamily="18" charset="0"/>
              </a:rPr>
              <a:t>TTTT và Bộ Xây dựng đã ban hành </a:t>
            </a:r>
            <a:r>
              <a:rPr lang="en-US" altLang="en-US" sz="2000" b="1">
                <a:latin typeface="+mj-lt"/>
                <a:ea typeface="Tahoma" pitchFamily="34" charset="0"/>
                <a:cs typeface="Times New Roman" pitchFamily="18" charset="0"/>
              </a:rPr>
              <a:t>Thông tư liên tịch số 15/2016/TTLT-BTTTT-BXD hướng dẫn quản lý việc xây dựng hạ tầng kỹ thuật viễn thông thụ động tại địa </a:t>
            </a:r>
            <a:r>
              <a:rPr lang="en-US" altLang="en-US" sz="2000" b="1" smtClean="0">
                <a:latin typeface="+mj-lt"/>
                <a:ea typeface="Tahoma" pitchFamily="34" charset="0"/>
                <a:cs typeface="Times New Roman" pitchFamily="18" charset="0"/>
              </a:rPr>
              <a:t>phương</a:t>
            </a:r>
            <a:r>
              <a:rPr lang="en-US" altLang="en-US" sz="2000" smtClean="0">
                <a:latin typeface="+mj-lt"/>
                <a:ea typeface="Tahoma" pitchFamily="34" charset="0"/>
                <a:cs typeface="Times New Roman" pitchFamily="18" charset="0"/>
              </a:rPr>
              <a:t>, quy </a:t>
            </a:r>
            <a:r>
              <a:rPr lang="en-US" altLang="en-US" sz="2000">
                <a:latin typeface="+mj-lt"/>
                <a:ea typeface="Tahoma" pitchFamily="34" charset="0"/>
                <a:cs typeface="Times New Roman" pitchFamily="18" charset="0"/>
              </a:rPr>
              <a:t>định rõ về công trình </a:t>
            </a:r>
            <a:r>
              <a:rPr lang="en-US" altLang="en-US" sz="2000" smtClean="0">
                <a:latin typeface="+mj-lt"/>
                <a:ea typeface="Tahoma" pitchFamily="34" charset="0"/>
                <a:cs typeface="Times New Roman" pitchFamily="18" charset="0"/>
              </a:rPr>
              <a:t>HTKTVTTĐ được </a:t>
            </a:r>
            <a:r>
              <a:rPr lang="en-US" altLang="en-US" sz="2000">
                <a:latin typeface="+mj-lt"/>
                <a:ea typeface="Tahoma" pitchFamily="34" charset="0"/>
                <a:cs typeface="Times New Roman" pitchFamily="18" charset="0"/>
              </a:rPr>
              <a:t>miễn giấy phép xây dựng bao gồm:</a:t>
            </a:r>
          </a:p>
        </p:txBody>
      </p:sp>
      <p:sp>
        <p:nvSpPr>
          <p:cNvPr id="17" name="Rectangle 16"/>
          <p:cNvSpPr/>
          <p:nvPr/>
        </p:nvSpPr>
        <p:spPr>
          <a:xfrm>
            <a:off x="489857" y="4868549"/>
            <a:ext cx="8458200" cy="1016000"/>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eaLnBrk="1" hangingPunct="1">
              <a:defRPr/>
            </a:pPr>
            <a:r>
              <a:rPr lang="en-US" altLang="en-US" sz="2000">
                <a:latin typeface="+mj-lt"/>
                <a:cs typeface="Times New Roman" pitchFamily="18" charset="0"/>
              </a:rPr>
              <a:t>Công trình hạ tầng kỹ thuật viễn thông thụ động khác (nhà, trạm, tuyến cống, bể, hào, tuy nen, …) thuộc đối tượng được miễn giấy phép xây dựng theo quy định của pháp luật về xây dựng và các quy định có liên </a:t>
            </a:r>
            <a:r>
              <a:rPr lang="en-US" altLang="en-US" sz="2000" smtClean="0">
                <a:latin typeface="+mj-lt"/>
                <a:cs typeface="Times New Roman" pitchFamily="18" charset="0"/>
              </a:rPr>
              <a:t>quan</a:t>
            </a:r>
            <a:endParaRPr lang="en-US" altLang="en-US" sz="2000">
              <a:latin typeface="+mj-lt"/>
              <a:cs typeface="Times New Roman" pitchFamily="18" charset="0"/>
            </a:endParaRPr>
          </a:p>
        </p:txBody>
      </p:sp>
      <p:sp>
        <p:nvSpPr>
          <p:cNvPr id="18" name="Rectangle 17"/>
          <p:cNvSpPr/>
          <p:nvPr/>
        </p:nvSpPr>
        <p:spPr>
          <a:xfrm>
            <a:off x="489857" y="3293749"/>
            <a:ext cx="8382000" cy="132397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eaLnBrk="1" hangingPunct="1">
              <a:defRPr/>
            </a:pPr>
            <a:r>
              <a:rPr lang="en-US" altLang="en-US" sz="2000">
                <a:latin typeface="+mj-lt"/>
                <a:cs typeface="Times New Roman" pitchFamily="18" charset="0"/>
              </a:rPr>
              <a:t>Công trình cột ăng ten thuộc hệ thống cột ăng ten nằm ngoài đô thị phù hợp với quy hoạch xây dựng hạ tầng kỹ thuật viễn thông thụ động đã được cơ quan nhà nước có thẩm quyền phê duyệt hoặc đã được cơ quan nhà nước có thẩm quyền chấp thuận về hướng </a:t>
            </a:r>
            <a:r>
              <a:rPr lang="en-US" altLang="en-US" sz="2000" smtClean="0">
                <a:latin typeface="+mj-lt"/>
                <a:cs typeface="Times New Roman" pitchFamily="18" charset="0"/>
              </a:rPr>
              <a:t>tuyến</a:t>
            </a:r>
            <a:endParaRPr lang="en-US" altLang="en-US" sz="2000">
              <a:latin typeface="+mj-lt"/>
              <a:cs typeface="Times New Roman" pitchFamily="18" charset="0"/>
            </a:endParaRPr>
          </a:p>
        </p:txBody>
      </p:sp>
      <p:sp>
        <p:nvSpPr>
          <p:cNvPr id="19" name="Rectangle 18"/>
          <p:cNvSpPr/>
          <p:nvPr/>
        </p:nvSpPr>
        <p:spPr>
          <a:xfrm>
            <a:off x="489857" y="2030099"/>
            <a:ext cx="8305800" cy="101600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eaLnBrk="1" hangingPunct="1">
              <a:defRPr/>
            </a:pPr>
            <a:r>
              <a:rPr lang="en-US" altLang="en-US" sz="2000">
                <a:latin typeface="+mj-lt"/>
                <a:cs typeface="Times New Roman" pitchFamily="18" charset="0"/>
              </a:rPr>
              <a:t>Công trình cột ăng ten không cồng kềnh tại khu vực đô thị phù hợp với quy hoạch xây dựng hạ tầng kỹ thuật viễn thông thụ động đã được cơ quan nhà nước có thẩm quyền phê </a:t>
            </a:r>
            <a:r>
              <a:rPr lang="en-US" altLang="en-US" sz="2000" smtClean="0">
                <a:latin typeface="+mj-lt"/>
                <a:cs typeface="Times New Roman" pitchFamily="18" charset="0"/>
              </a:rPr>
              <a:t>duyệt</a:t>
            </a:r>
            <a:endParaRPr lang="en-US" altLang="en-US" sz="2000">
              <a:latin typeface="+mj-lt"/>
              <a:cs typeface="Times New Roman" pitchFamily="18" charset="0"/>
            </a:endParaRPr>
          </a:p>
        </p:txBody>
      </p:sp>
      <p:sp>
        <p:nvSpPr>
          <p:cNvPr id="21516" name="Date Placeholder 5"/>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altLang="en-US" smtClean="0">
                <a:solidFill>
                  <a:srgbClr val="898989"/>
                </a:solidFill>
              </a:rPr>
              <a:t>©Cục Viễn thông 2019</a:t>
            </a:r>
          </a:p>
        </p:txBody>
      </p:sp>
      <p:sp>
        <p:nvSpPr>
          <p:cNvPr id="13" name="AutoShape 6"/>
          <p:cNvSpPr>
            <a:spLocks noChangeArrowheads="1"/>
          </p:cNvSpPr>
          <p:nvPr/>
        </p:nvSpPr>
        <p:spPr bwMode="gray">
          <a:xfrm>
            <a:off x="82324" y="2313467"/>
            <a:ext cx="400050" cy="449263"/>
          </a:xfrm>
          <a:prstGeom prst="chevron">
            <a:avLst>
              <a:gd name="adj" fmla="val 52514"/>
            </a:avLst>
          </a:prstGeom>
          <a:ln/>
        </p:spPr>
        <p:style>
          <a:lnRef idx="0">
            <a:schemeClr val="accent3"/>
          </a:lnRef>
          <a:fillRef idx="3">
            <a:schemeClr val="accent3"/>
          </a:fillRef>
          <a:effectRef idx="3">
            <a:schemeClr val="accent3"/>
          </a:effectRef>
          <a:fontRef idx="minor">
            <a:schemeClr val="lt1"/>
          </a:fontRef>
        </p:style>
        <p:txBody>
          <a:bodyPr wrap="none" anchor="ctr"/>
          <a:lstStyle/>
          <a:p>
            <a:endParaRPr lang="en-US">
              <a:latin typeface="+mj-lt"/>
            </a:endParaRPr>
          </a:p>
        </p:txBody>
      </p:sp>
      <p:sp>
        <p:nvSpPr>
          <p:cNvPr id="14" name="AutoShape 6"/>
          <p:cNvSpPr>
            <a:spLocks noChangeArrowheads="1"/>
          </p:cNvSpPr>
          <p:nvPr/>
        </p:nvSpPr>
        <p:spPr bwMode="gray">
          <a:xfrm>
            <a:off x="89807" y="3731104"/>
            <a:ext cx="400050" cy="449263"/>
          </a:xfrm>
          <a:prstGeom prst="chevron">
            <a:avLst>
              <a:gd name="adj" fmla="val 52514"/>
            </a:avLst>
          </a:prstGeom>
          <a:ln/>
        </p:spPr>
        <p:style>
          <a:lnRef idx="0">
            <a:schemeClr val="accent5"/>
          </a:lnRef>
          <a:fillRef idx="3">
            <a:schemeClr val="accent5"/>
          </a:fillRef>
          <a:effectRef idx="3">
            <a:schemeClr val="accent5"/>
          </a:effectRef>
          <a:fontRef idx="minor">
            <a:schemeClr val="lt1"/>
          </a:fontRef>
        </p:style>
        <p:txBody>
          <a:bodyPr wrap="none" anchor="ctr"/>
          <a:lstStyle/>
          <a:p>
            <a:endParaRPr lang="en-US">
              <a:latin typeface="+mj-lt"/>
            </a:endParaRPr>
          </a:p>
        </p:txBody>
      </p:sp>
      <p:sp>
        <p:nvSpPr>
          <p:cNvPr id="15" name="AutoShape 6"/>
          <p:cNvSpPr>
            <a:spLocks noChangeArrowheads="1"/>
          </p:cNvSpPr>
          <p:nvPr/>
        </p:nvSpPr>
        <p:spPr bwMode="gray">
          <a:xfrm>
            <a:off x="89807" y="5151917"/>
            <a:ext cx="400050" cy="449263"/>
          </a:xfrm>
          <a:prstGeom prst="chevron">
            <a:avLst>
              <a:gd name="adj" fmla="val 52514"/>
            </a:avLst>
          </a:prstGeom>
          <a:ln/>
        </p:spPr>
        <p:style>
          <a:lnRef idx="0">
            <a:schemeClr val="accent6"/>
          </a:lnRef>
          <a:fillRef idx="3">
            <a:schemeClr val="accent6"/>
          </a:fillRef>
          <a:effectRef idx="3">
            <a:schemeClr val="accent6"/>
          </a:effectRef>
          <a:fontRef idx="minor">
            <a:schemeClr val="lt1"/>
          </a:fontRef>
        </p:style>
        <p:txBody>
          <a:bodyPr wrap="none" anchor="ctr"/>
          <a:lstStyle/>
          <a:p>
            <a:endParaRPr lang="en-US">
              <a:latin typeface="+mj-lt"/>
            </a:endParaRPr>
          </a:p>
        </p:txBody>
      </p:sp>
    </p:spTree>
    <p:extLst>
      <p:ext uri="{BB962C8B-B14F-4D97-AF65-F5344CB8AC3E}">
        <p14:creationId xmlns:p14="http://schemas.microsoft.com/office/powerpoint/2010/main" val="973635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©Cục Viễn thông 2019</a:t>
            </a:r>
            <a:endParaRPr lang="en-US"/>
          </a:p>
        </p:txBody>
      </p:sp>
      <p:sp>
        <p:nvSpPr>
          <p:cNvPr id="6" name="Footer Placeholder 5"/>
          <p:cNvSpPr>
            <a:spLocks noGrp="1"/>
          </p:cNvSpPr>
          <p:nvPr>
            <p:ph type="ftr" sz="quarter" idx="11"/>
          </p:nvPr>
        </p:nvSpPr>
        <p:spPr/>
        <p:txBody>
          <a:bodyPr/>
          <a:lstStyle/>
          <a:p>
            <a:pPr>
              <a:defRPr/>
            </a:pPr>
            <a:r>
              <a:rPr lang="en-US" smtClean="0"/>
              <a:t>www.vnta.gov.vn</a:t>
            </a:r>
            <a:endParaRPr lang="en-US"/>
          </a:p>
        </p:txBody>
      </p:sp>
      <p:sp>
        <p:nvSpPr>
          <p:cNvPr id="7" name="Slide Number Placeholder 6"/>
          <p:cNvSpPr>
            <a:spLocks noGrp="1"/>
          </p:cNvSpPr>
          <p:nvPr>
            <p:ph type="sldNum" sz="quarter" idx="12"/>
          </p:nvPr>
        </p:nvSpPr>
        <p:spPr/>
        <p:txBody>
          <a:bodyPr/>
          <a:lstStyle/>
          <a:p>
            <a:pPr>
              <a:defRPr/>
            </a:pPr>
            <a:fld id="{7D79F2B5-A415-4A9E-8361-2E0896273D0B}" type="slidenum">
              <a:rPr lang="en-US" smtClean="0"/>
              <a:pPr>
                <a:defRPr/>
              </a:pPr>
              <a:t>9</a:t>
            </a:fld>
            <a:endParaRPr lang="en-US"/>
          </a:p>
        </p:txBody>
      </p:sp>
      <p:sp>
        <p:nvSpPr>
          <p:cNvPr id="3" name="Title 2"/>
          <p:cNvSpPr>
            <a:spLocks noGrp="1"/>
          </p:cNvSpPr>
          <p:nvPr>
            <p:ph type="title"/>
          </p:nvPr>
        </p:nvSpPr>
        <p:spPr>
          <a:xfrm>
            <a:off x="457200" y="228600"/>
            <a:ext cx="8382000" cy="609600"/>
          </a:xfrm>
        </p:spPr>
        <p:txBody>
          <a:bodyPr/>
          <a:lstStyle/>
          <a:p>
            <a:pPr algn="ctr"/>
            <a:r>
              <a:rPr lang="en-US" altLang="en-US" sz="2800">
                <a:latin typeface="+mn-lt"/>
                <a:ea typeface="+mn-ea"/>
                <a:cs typeface="Times New Roman" pitchFamily="18" charset="0"/>
              </a:rPr>
              <a:t>NỘI DUNG CHÍNH</a:t>
            </a:r>
            <a:endParaRPr lang="en-US" sz="2800">
              <a:latin typeface="+mn-lt"/>
              <a:ea typeface="+mn-ea"/>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879658965"/>
              </p:ext>
            </p:extLst>
          </p:nvPr>
        </p:nvGraphicFramePr>
        <p:xfrm>
          <a:off x="381000" y="1600200"/>
          <a:ext cx="8610600" cy="3566160"/>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1.Tình</a:t>
                      </a:r>
                      <a:r>
                        <a:rPr lang="en-US" altLang="en-US" sz="2200" b="0" kern="1200" baseline="0" dirty="0" smtClean="0">
                          <a:solidFill>
                            <a:schemeClr val="tx1"/>
                          </a:solidFill>
                          <a:latin typeface="+mn-lt"/>
                          <a:ea typeface="+mn-ea"/>
                          <a:cs typeface="Times New Roman" pitchFamily="18" charset="0"/>
                        </a:rPr>
                        <a:t> </a:t>
                      </a:r>
                      <a:r>
                        <a:rPr lang="en-US" altLang="en-US" sz="2200" b="0" kern="1200" baseline="0" dirty="0" err="1" smtClean="0">
                          <a:solidFill>
                            <a:schemeClr val="tx1"/>
                          </a:solidFill>
                          <a:latin typeface="+mn-lt"/>
                          <a:ea typeface="+mn-ea"/>
                          <a:cs typeface="Times New Roman" pitchFamily="18" charset="0"/>
                        </a:rPr>
                        <a:t>hình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QH HTKTVT </a:t>
                      </a:r>
                      <a:r>
                        <a:rPr lang="en-US" altLang="en-US" sz="2200" b="0" kern="1200" dirty="0" err="1" smtClean="0">
                          <a:solidFill>
                            <a:schemeClr val="tx1"/>
                          </a:solidFill>
                          <a:latin typeface="+mn-lt"/>
                          <a:ea typeface="+mn-ea"/>
                          <a:cs typeface="Times New Roman" pitchFamily="18" charset="0"/>
                        </a:rPr>
                        <a:t>thụ</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động</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tại</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các</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địa</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0"/>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2. </a:t>
                      </a:r>
                      <a:r>
                        <a:rPr lang="en-US" altLang="en-US" sz="2200" b="0" kern="1200" dirty="0" err="1" smtClean="0">
                          <a:solidFill>
                            <a:schemeClr val="tx1"/>
                          </a:solidFill>
                          <a:latin typeface="+mn-lt"/>
                          <a:ea typeface="+mn-ea"/>
                          <a:cs typeface="Times New Roman" pitchFamily="18" charset="0"/>
                        </a:rPr>
                        <a:t>Quy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định</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về</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cấp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phép</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xây</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dựng</a:t>
                      </a:r>
                      <a:r>
                        <a:rPr lang="en-US" altLang="en-US" sz="2200" b="0" kern="1200" dirty="0" smtClean="0">
                          <a:solidFill>
                            <a:schemeClr val="tx1"/>
                          </a:solidFill>
                          <a:latin typeface="+mn-lt"/>
                          <a:ea typeface="+mn-ea"/>
                          <a:cs typeface="Times New Roman" pitchFamily="18" charset="0"/>
                        </a:rPr>
                        <a:t> HTVTTĐ</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1"/>
                  </a:ext>
                </a:extLst>
              </a:tr>
              <a:tr h="405770">
                <a:tc>
                  <a:txBody>
                    <a:bodyPr/>
                    <a:lstStyle/>
                    <a:p>
                      <a:pPr marL="0" indent="566738">
                        <a:lnSpc>
                          <a:spcPct val="150000"/>
                        </a:lnSpc>
                        <a:spcBef>
                          <a:spcPts val="300"/>
                        </a:spcBef>
                        <a:spcAft>
                          <a:spcPts val="300"/>
                        </a:spcAft>
                      </a:pPr>
                      <a:r>
                        <a:rPr lang="en-US" altLang="en-US" sz="2200" b="1" kern="1200" dirty="0" smtClean="0">
                          <a:solidFill>
                            <a:schemeClr val="tx1"/>
                          </a:solidFill>
                          <a:latin typeface="+mn-lt"/>
                          <a:ea typeface="+mn-ea"/>
                          <a:cs typeface="Times New Roman" pitchFamily="18" charset="0"/>
                        </a:rPr>
                        <a:t>3. </a:t>
                      </a:r>
                      <a:r>
                        <a:rPr lang="en-US" altLang="en-US" sz="2200" b="1" kern="1200" dirty="0" err="1" smtClean="0">
                          <a:solidFill>
                            <a:schemeClr val="tx1"/>
                          </a:solidFill>
                          <a:latin typeface="+mn-lt"/>
                          <a:ea typeface="+mn-ea"/>
                          <a:cs typeface="Times New Roman" pitchFamily="18" charset="0"/>
                        </a:rPr>
                        <a:t>Vướng</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mắc</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trong</a:t>
                      </a:r>
                      <a:r>
                        <a:rPr lang="en-US" altLang="en-US" sz="2200" b="1" kern="1200" dirty="0" smtClean="0">
                          <a:solidFill>
                            <a:schemeClr val="tx1"/>
                          </a:solidFill>
                          <a:latin typeface="+mn-lt"/>
                          <a:ea typeface="+mn-ea"/>
                          <a:cs typeface="Times New Roman" pitchFamily="18" charset="0"/>
                        </a:rPr>
                        <a:t> </a:t>
                      </a:r>
                      <a:r>
                        <a:rPr lang="en-US" altLang="en-US" sz="2200" b="1" kern="1200" dirty="0" err="1" smtClean="0">
                          <a:solidFill>
                            <a:schemeClr val="tx1"/>
                          </a:solidFill>
                          <a:latin typeface="+mn-lt"/>
                          <a:ea typeface="+mn-ea"/>
                          <a:cs typeface="Times New Roman" pitchFamily="18" charset="0"/>
                        </a:rPr>
                        <a:t>lắp</a:t>
                      </a:r>
                      <a:r>
                        <a:rPr lang="en-US" altLang="en-US" sz="2200" b="1" kern="1200" baseline="0" dirty="0" smtClean="0">
                          <a:solidFill>
                            <a:schemeClr val="tx1"/>
                          </a:solidFill>
                          <a:latin typeface="+mn-lt"/>
                          <a:ea typeface="+mn-ea"/>
                          <a:cs typeface="Times New Roman" pitchFamily="18" charset="0"/>
                        </a:rPr>
                        <a:t> </a:t>
                      </a:r>
                      <a:r>
                        <a:rPr lang="en-US" altLang="en-US" sz="2200" b="1" kern="1200" baseline="0" dirty="0" err="1" smtClean="0">
                          <a:solidFill>
                            <a:schemeClr val="tx1"/>
                          </a:solidFill>
                          <a:latin typeface="+mn-lt"/>
                          <a:ea typeface="+mn-ea"/>
                          <a:cs typeface="Times New Roman" pitchFamily="18" charset="0"/>
                        </a:rPr>
                        <a:t>đặt</a:t>
                      </a:r>
                      <a:r>
                        <a:rPr lang="en-US" altLang="en-US" sz="2200" b="1" kern="1200" baseline="0" dirty="0" smtClean="0">
                          <a:solidFill>
                            <a:schemeClr val="tx1"/>
                          </a:solidFill>
                          <a:latin typeface="+mn-lt"/>
                          <a:ea typeface="+mn-ea"/>
                          <a:cs typeface="Times New Roman" pitchFamily="18" charset="0"/>
                        </a:rPr>
                        <a:t> BTS </a:t>
                      </a:r>
                      <a:r>
                        <a:rPr lang="en-US" altLang="en-US" sz="2200" b="1" kern="1200" baseline="0" dirty="0" err="1" smtClean="0">
                          <a:solidFill>
                            <a:schemeClr val="tx1"/>
                          </a:solidFill>
                          <a:latin typeface="+mn-lt"/>
                          <a:ea typeface="+mn-ea"/>
                          <a:cs typeface="Times New Roman" pitchFamily="18" charset="0"/>
                        </a:rPr>
                        <a:t>trên</a:t>
                      </a:r>
                      <a:r>
                        <a:rPr lang="en-US" altLang="en-US" sz="2200" b="1" kern="1200" baseline="0" dirty="0" smtClean="0">
                          <a:solidFill>
                            <a:schemeClr val="tx1"/>
                          </a:solidFill>
                          <a:latin typeface="+mn-lt"/>
                          <a:ea typeface="+mn-ea"/>
                          <a:cs typeface="Times New Roman" pitchFamily="18" charset="0"/>
                        </a:rPr>
                        <a:t> </a:t>
                      </a:r>
                      <a:r>
                        <a:rPr lang="en-US" altLang="en-US" sz="2200" b="1" kern="1200" baseline="0" dirty="0" err="1" smtClean="0">
                          <a:solidFill>
                            <a:schemeClr val="tx1"/>
                          </a:solidFill>
                          <a:latin typeface="+mn-lt"/>
                          <a:ea typeface="+mn-ea"/>
                          <a:cs typeface="Times New Roman" pitchFamily="18" charset="0"/>
                        </a:rPr>
                        <a:t>tài</a:t>
                      </a:r>
                      <a:r>
                        <a:rPr lang="en-US" altLang="en-US" sz="2200" b="1" kern="1200" baseline="0" dirty="0" smtClean="0">
                          <a:solidFill>
                            <a:schemeClr val="tx1"/>
                          </a:solidFill>
                          <a:latin typeface="+mn-lt"/>
                          <a:ea typeface="+mn-ea"/>
                          <a:cs typeface="Times New Roman" pitchFamily="18" charset="0"/>
                        </a:rPr>
                        <a:t> </a:t>
                      </a:r>
                      <a:r>
                        <a:rPr lang="en-US" altLang="en-US" sz="2200" b="1" kern="1200" baseline="0" dirty="0" err="1" smtClean="0">
                          <a:solidFill>
                            <a:schemeClr val="tx1"/>
                          </a:solidFill>
                          <a:latin typeface="+mn-lt"/>
                          <a:ea typeface="+mn-ea"/>
                          <a:cs typeface="Times New Roman" pitchFamily="18" charset="0"/>
                        </a:rPr>
                        <a:t>sản</a:t>
                      </a:r>
                      <a:r>
                        <a:rPr lang="en-US" altLang="en-US" sz="2200" b="1" kern="1200" baseline="0" dirty="0" smtClean="0">
                          <a:solidFill>
                            <a:schemeClr val="tx1"/>
                          </a:solidFill>
                          <a:latin typeface="+mn-lt"/>
                          <a:ea typeface="+mn-ea"/>
                          <a:cs typeface="Times New Roman" pitchFamily="18" charset="0"/>
                        </a:rPr>
                        <a:t> </a:t>
                      </a:r>
                      <a:r>
                        <a:rPr lang="en-US" altLang="en-US" sz="2200" b="1" kern="1200" baseline="0" dirty="0" err="1" smtClean="0">
                          <a:solidFill>
                            <a:schemeClr val="tx1"/>
                          </a:solidFill>
                          <a:latin typeface="+mn-lt"/>
                          <a:ea typeface="+mn-ea"/>
                          <a:cs typeface="Times New Roman" pitchFamily="18" charset="0"/>
                        </a:rPr>
                        <a:t>công</a:t>
                      </a:r>
                      <a:endParaRPr lang="en-US" sz="2200" b="1"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2"/>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altLang="en-US" sz="2200" b="0" kern="1200" dirty="0" smtClean="0">
                          <a:solidFill>
                            <a:schemeClr val="tx1"/>
                          </a:solidFill>
                          <a:latin typeface="+mn-lt"/>
                          <a:ea typeface="+mn-ea"/>
                          <a:cs typeface="Times New Roman" pitchFamily="18" charset="0"/>
                        </a:rPr>
                        <a:t>4. </a:t>
                      </a:r>
                      <a:r>
                        <a:rPr lang="en-US" altLang="en-US" sz="2200" b="0" kern="1200" dirty="0" err="1" smtClean="0">
                          <a:solidFill>
                            <a:schemeClr val="tx1"/>
                          </a:solidFill>
                          <a:latin typeface="+mn-lt"/>
                          <a:ea typeface="+mn-ea"/>
                          <a:cs typeface="Times New Roman" pitchFamily="18" charset="0"/>
                        </a:rPr>
                        <a:t>Chỉ</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thị</a:t>
                      </a:r>
                      <a:r>
                        <a:rPr lang="en-US" altLang="en-US" sz="2200" b="0" kern="1200" dirty="0" smtClean="0">
                          <a:solidFill>
                            <a:schemeClr val="tx1"/>
                          </a:solidFill>
                          <a:latin typeface="+mn-lt"/>
                          <a:ea typeface="+mn-ea"/>
                          <a:cs typeface="Times New Roman" pitchFamily="18" charset="0"/>
                        </a:rPr>
                        <a:t> </a:t>
                      </a:r>
                      <a:r>
                        <a:rPr lang="en-US" altLang="en-US" sz="2200" b="0" kern="1200" dirty="0" err="1" smtClean="0">
                          <a:solidFill>
                            <a:schemeClr val="tx1"/>
                          </a:solidFill>
                          <a:latin typeface="+mn-lt"/>
                          <a:ea typeface="+mn-ea"/>
                          <a:cs typeface="Times New Roman" pitchFamily="18" charset="0"/>
                        </a:rPr>
                        <a:t>số</a:t>
                      </a:r>
                      <a:r>
                        <a:rPr lang="en-US" altLang="en-US" sz="2200" b="0" kern="1200" dirty="0" smtClean="0">
                          <a:solidFill>
                            <a:schemeClr val="tx1"/>
                          </a:solidFill>
                          <a:latin typeface="+mn-lt"/>
                          <a:ea typeface="+mn-ea"/>
                          <a:cs typeface="Times New Roman" pitchFamily="18" charset="0"/>
                        </a:rPr>
                        <a:t> 52/CT-BTTTT </a:t>
                      </a:r>
                      <a:r>
                        <a:rPr lang="en-US" altLang="en-US" sz="2200" b="0" kern="1200" dirty="0" err="1" smtClean="0">
                          <a:solidFill>
                            <a:schemeClr val="tx1"/>
                          </a:solidFill>
                          <a:latin typeface="+mn-lt"/>
                          <a:ea typeface="+mn-ea"/>
                          <a:cs typeface="Times New Roman" pitchFamily="18" charset="0"/>
                        </a:rPr>
                        <a:t>ngày</a:t>
                      </a:r>
                      <a:r>
                        <a:rPr lang="en-US" altLang="en-US" sz="2200" b="0" kern="1200" dirty="0" smtClean="0">
                          <a:solidFill>
                            <a:schemeClr val="tx1"/>
                          </a:solidFill>
                          <a:latin typeface="+mn-lt"/>
                          <a:ea typeface="+mn-ea"/>
                          <a:cs typeface="Times New Roman" pitchFamily="18" charset="0"/>
                        </a:rPr>
                        <a:t> 11/11/2019</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3"/>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5. </a:t>
                      </a:r>
                      <a:r>
                        <a:rPr lang="en-US" sz="2200" b="0" kern="1200" dirty="0" err="1" smtClean="0">
                          <a:solidFill>
                            <a:schemeClr val="tx1"/>
                          </a:solidFill>
                          <a:latin typeface="+mn-lt"/>
                          <a:ea typeface="+mn-ea"/>
                          <a:cs typeface="Times New Roman" pitchFamily="18" charset="0"/>
                        </a:rPr>
                        <a:t>Hạ</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tầng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mạng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cáp</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trong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tòa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nhà</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4"/>
                  </a:ext>
                </a:extLst>
              </a:tr>
              <a:tr h="405770">
                <a:tc>
                  <a:txBody>
                    <a:bodyPr/>
                    <a:lstStyle/>
                    <a:p>
                      <a:pPr marL="0" marR="0" indent="566738" algn="just" defTabSz="914400" rtl="0" eaLnBrk="1" fontAlgn="auto" latinLnBrk="0" hangingPunct="1">
                        <a:lnSpc>
                          <a:spcPct val="150000"/>
                        </a:lnSpc>
                        <a:spcBef>
                          <a:spcPts val="300"/>
                        </a:spcBef>
                        <a:spcAft>
                          <a:spcPts val="300"/>
                        </a:spcAft>
                        <a:buClrTx/>
                        <a:buSzTx/>
                        <a:buFontTx/>
                        <a:buNone/>
                        <a:tabLst/>
                        <a:defRPr/>
                      </a:pPr>
                      <a:r>
                        <a:rPr lang="en-US" sz="2200" b="0" kern="1200" dirty="0" smtClean="0">
                          <a:solidFill>
                            <a:schemeClr val="tx1"/>
                          </a:solidFill>
                          <a:latin typeface="+mn-lt"/>
                          <a:ea typeface="+mn-ea"/>
                          <a:cs typeface="Times New Roman" pitchFamily="18" charset="0"/>
                        </a:rPr>
                        <a:t>6.</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Kế</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hoạch</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phát</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triển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viễn</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thông</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tại</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địa</a:t>
                      </a:r>
                      <a:r>
                        <a:rPr lang="en-US" sz="2200" b="0" kern="1200" baseline="0" dirty="0" smtClean="0">
                          <a:solidFill>
                            <a:schemeClr val="tx1"/>
                          </a:solidFill>
                          <a:latin typeface="+mn-lt"/>
                          <a:ea typeface="+mn-ea"/>
                          <a:cs typeface="Times New Roman" pitchFamily="18" charset="0"/>
                        </a:rPr>
                        <a:t> </a:t>
                      </a:r>
                      <a:r>
                        <a:rPr lang="en-US" sz="2200" b="0" kern="1200" baseline="0" dirty="0" err="1" smtClean="0">
                          <a:solidFill>
                            <a:schemeClr val="tx1"/>
                          </a:solidFill>
                          <a:latin typeface="+mn-lt"/>
                          <a:ea typeface="+mn-ea"/>
                          <a:cs typeface="Times New Roman" pitchFamily="18" charset="0"/>
                        </a:rPr>
                        <a:t>phương</a:t>
                      </a:r>
                      <a:endParaRPr lang="en-US" sz="2200" b="0" kern="1200" dirty="0">
                        <a:solidFill>
                          <a:schemeClr val="tx1"/>
                        </a:solidFill>
                        <a:latin typeface="+mn-lt"/>
                        <a:ea typeface="+mn-ea"/>
                        <a:cs typeface="Times New Roman" pitchFamily="18" charset="0"/>
                      </a:endParaRPr>
                    </a:p>
                  </a:txBody>
                  <a:tcPr>
                    <a:solidFill>
                      <a:schemeClr val="accent3">
                        <a:lumMod val="40000"/>
                        <a:lumOff val="60000"/>
                      </a:schemeClr>
                    </a:solidFill>
                  </a:tcPr>
                </a:tc>
                <a:extLst>
                  <a:ext uri="{0D108BD9-81ED-4DB2-BD59-A6C34878D82A}">
                    <a16:rowId xmlns:a16="http://schemas.microsoft.com/office/drawing/2014/main" val="10005"/>
                  </a:ext>
                </a:extLst>
              </a:tr>
            </a:tbl>
          </a:graphicData>
        </a:graphic>
      </p:graphicFrame>
      <p:pic>
        <p:nvPicPr>
          <p:cNvPr id="8" name="Picture 4" descr="Ảnh động trang trí powerpoint (19)"/>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022" y="2667000"/>
            <a:ext cx="876300" cy="876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895600"/>
            <a:ext cx="291465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VNTA work\HTKN. Chuẩn bị hội nghi giao ban Cục -Sở\mẫu\unna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020" y="4057650"/>
            <a:ext cx="2914650" cy="2506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049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rtlCol="0" anchor="ctr"/>
      <a:lstStyle>
        <a:defPPr algn="r">
          <a:defRPr sz="240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11E2D7-CC76-41EE-9394-8B917E831490}"/>
</file>

<file path=customXml/itemProps2.xml><?xml version="1.0" encoding="utf-8"?>
<ds:datastoreItem xmlns:ds="http://schemas.openxmlformats.org/officeDocument/2006/customXml" ds:itemID="{F63A2969-9912-4B97-BA4E-571E7AA5F3BA}"/>
</file>

<file path=customXml/itemProps3.xml><?xml version="1.0" encoding="utf-8"?>
<ds:datastoreItem xmlns:ds="http://schemas.openxmlformats.org/officeDocument/2006/customXml" ds:itemID="{AC3ED374-F7A8-4723-8D8D-BD7FD79A2434}"/>
</file>

<file path=docProps/app.xml><?xml version="1.0" encoding="utf-8"?>
<Properties xmlns="http://schemas.openxmlformats.org/officeDocument/2006/extended-properties" xmlns:vt="http://schemas.openxmlformats.org/officeDocument/2006/docPropsVTypes">
  <Template/>
  <TotalTime>14972</TotalTime>
  <Words>3988</Words>
  <Application>Microsoft Office PowerPoint</Application>
  <PresentationFormat>On-screen Show (4:3)</PresentationFormat>
  <Paragraphs>359</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.VnTime</vt:lpstr>
      <vt:lpstr>Arial</vt:lpstr>
      <vt:lpstr>Calibri</vt:lpstr>
      <vt:lpstr>Helvetica</vt:lpstr>
      <vt:lpstr>Tahoma</vt:lpstr>
      <vt:lpstr>Times New Roman</vt:lpstr>
      <vt:lpstr>Wingdings</vt:lpstr>
      <vt:lpstr>Office Theme</vt:lpstr>
      <vt:lpstr>CÔNG TÁC QUẢN LÝ NHÀ NƯỚC VỀ  HẠ TẦNG KỸ THUẬT VIỄN THÔNG THỤ ĐỘNG</vt:lpstr>
      <vt:lpstr>NỘI DUNG CHÍNH</vt:lpstr>
      <vt:lpstr>HỆ THỐNG VĂN BẢN QPPL LIÊN QUAN</vt:lpstr>
      <vt:lpstr>TÌNH HÌNH XÂY DỰNG QUY HOẠCH HTKTVTTĐ TẠI ĐỊA PHƯƠNG</vt:lpstr>
      <vt:lpstr>NỘI DUNG CHÍNH</vt:lpstr>
      <vt:lpstr>CÔNG TÁC CẤP PHÉP XÂY DỰNG HTKTVT THỤ ĐỘNG</vt:lpstr>
      <vt:lpstr>CÔNG TÁC CẤP PHÉP XÂY DỰNG HTKTVT THỤ ĐỘNG</vt:lpstr>
      <vt:lpstr>CÔNG TÁC CẤP PHÉP XÂY DỰNG HTKTVT THỤ ĐỘNG</vt:lpstr>
      <vt:lpstr>NỘI DUNG CHÍNH</vt:lpstr>
      <vt:lpstr>VƯỚNG MẮC TRONG LẮP ĐẶT BTS TRÊN TÀI SẢN CÔNG</vt:lpstr>
      <vt:lpstr>VƯỚNG MẮC TRONG LẮP ĐẶT BTS TRÊN TÀI SẢN CÔNG (tiếp theo)</vt:lpstr>
      <vt:lpstr>NỘI DUNG CHÍNH</vt:lpstr>
      <vt:lpstr>CÁC NỘI DUNG CHÍNH CỦA CHỈ THỊ</vt:lpstr>
      <vt:lpstr>PowerPoint Presentation</vt:lpstr>
      <vt:lpstr>PowerPoint Presentation</vt:lpstr>
      <vt:lpstr>PowerPoint Presentation</vt:lpstr>
      <vt:lpstr>PowerPoint Presentation</vt:lpstr>
      <vt:lpstr>NỘI DUNG CHÍNH</vt:lpstr>
      <vt:lpstr>PowerPoint Presentation</vt:lpstr>
      <vt:lpstr>PowerPoint Presentation</vt:lpstr>
      <vt:lpstr>PowerPoint Presentation</vt:lpstr>
      <vt:lpstr>NỘI DUNG CHÍNH</vt:lpstr>
      <vt:lpstr>PowerPoint Presentation</vt:lpstr>
      <vt:lpstr>PowerPoint Presentation</vt:lpstr>
      <vt:lpstr>PowerPoint Presentation</vt:lpstr>
      <vt:lpstr>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Template1</dc:title>
  <dc:creator>CharoN</dc:creator>
  <cp:lastModifiedBy>MyPC</cp:lastModifiedBy>
  <cp:revision>620</cp:revision>
  <cp:lastPrinted>2019-05-10T03:16:40Z</cp:lastPrinted>
  <dcterms:created xsi:type="dcterms:W3CDTF">2006-08-16T00:00:00Z</dcterms:created>
  <dcterms:modified xsi:type="dcterms:W3CDTF">2020-09-22T00:37:48Z</dcterms:modified>
</cp:coreProperties>
</file>